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26"/>
  </p:notesMasterIdLst>
  <p:sldIdLst>
    <p:sldId id="256" r:id="rId2"/>
    <p:sldId id="257" r:id="rId3"/>
    <p:sldId id="259" r:id="rId4"/>
    <p:sldId id="260" r:id="rId5"/>
    <p:sldId id="275" r:id="rId6"/>
    <p:sldId id="274" r:id="rId7"/>
    <p:sldId id="276" r:id="rId8"/>
    <p:sldId id="278" r:id="rId9"/>
    <p:sldId id="277" r:id="rId10"/>
    <p:sldId id="280" r:id="rId11"/>
    <p:sldId id="279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36"/>
    <p:restoredTop sz="94882"/>
  </p:normalViewPr>
  <p:slideViewPr>
    <p:cSldViewPr snapToGrid="0" snapToObjects="1">
      <p:cViewPr varScale="1">
        <p:scale>
          <a:sx n="152" d="100"/>
          <a:sy n="152" d="100"/>
        </p:scale>
        <p:origin x="18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Feuille_de_calcul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Feuille_de_calcul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Feuille_de_calcul_Microsoft_Excel3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4.xlsx"/><Relationship Id="rId4" Type="http://schemas.openxmlformats.org/officeDocument/2006/relationships/chartUserShapes" Target="../drawings/drawing1.xml"/><Relationship Id="rId1" Type="http://schemas.microsoft.com/office/2011/relationships/chartStyle" Target="style4.xml"/><Relationship Id="rId2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Feuille_de_calcul_Microsoft_Excel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375"/>
          <c:y val="0.0"/>
          <c:w val="0.6625"/>
          <c:h val="0.99375"/>
        </c:manualLayout>
      </c:layout>
      <c:doughnut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Répartition par OS en France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rgbClr val="FFC000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3"/>
              <c:layout>
                <c:manualLayout>
                  <c:x val="0.00416666666666667"/>
                  <c:y val="-0.053125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others</a:t>
                    </a:r>
                    <a:r>
                      <a:rPr lang="en-US" baseline="0" dirty="0"/>
                      <a:t>
</a:t>
                    </a:r>
                    <a:fld id="{99CFF329-4740-1448-993E-B672D48BBC42}" type="PERCENTAGE">
                      <a:rPr lang="en-US" baseline="0"/>
                      <a:pPr/>
                      <a:t>[POURCENTAGE]</a:t>
                    </a:fld>
                    <a:endParaRPr lang="en-US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Feuil1!$A$2:$A$5</c:f>
              <c:strCache>
                <c:ptCount val="4"/>
                <c:pt idx="0">
                  <c:v>Android</c:v>
                </c:pt>
                <c:pt idx="1">
                  <c:v>iOS</c:v>
                </c:pt>
                <c:pt idx="2">
                  <c:v>Windows</c:v>
                </c:pt>
                <c:pt idx="3">
                  <c:v>autres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66.7</c:v>
                </c:pt>
                <c:pt idx="1">
                  <c:v>22.1</c:v>
                </c:pt>
                <c:pt idx="2">
                  <c:v>8.3</c:v>
                </c:pt>
                <c:pt idx="3">
                  <c:v>2.9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Applications disponibles (k)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</c:dPt>
          <c:cat>
            <c:strRef>
              <c:f>Feuil1!$A$2:$A$6</c:f>
              <c:strCache>
                <c:ptCount val="5"/>
                <c:pt idx="0">
                  <c:v>Google Play</c:v>
                </c:pt>
                <c:pt idx="1">
                  <c:v>Apple App Store</c:v>
                </c:pt>
                <c:pt idx="2">
                  <c:v>Windows Store</c:v>
                </c:pt>
                <c:pt idx="3">
                  <c:v>Amazon appstore</c:v>
                </c:pt>
                <c:pt idx="4">
                  <c:v>Blackberry world</c:v>
                </c:pt>
              </c:strCache>
            </c:strRef>
          </c:cat>
          <c:val>
            <c:numRef>
              <c:f>Feuil1!$B$2:$B$6</c:f>
              <c:numCache>
                <c:formatCode>General</c:formatCode>
                <c:ptCount val="5"/>
                <c:pt idx="0">
                  <c:v>2200.0</c:v>
                </c:pt>
                <c:pt idx="1">
                  <c:v>2000.0</c:v>
                </c:pt>
                <c:pt idx="2">
                  <c:v>669.0</c:v>
                </c:pt>
                <c:pt idx="3">
                  <c:v>600.0</c:v>
                </c:pt>
                <c:pt idx="4">
                  <c:v>235.0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442266736"/>
        <c:axId val="-442386928"/>
      </c:barChart>
      <c:catAx>
        <c:axId val="-442266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442386928"/>
        <c:crosses val="autoZero"/>
        <c:auto val="1"/>
        <c:lblAlgn val="ctr"/>
        <c:lblOffset val="100"/>
        <c:noMultiLvlLbl val="0"/>
      </c:catAx>
      <c:valAx>
        <c:axId val="-442386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442266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9206368054989"/>
          <c:y val="0.020400321326677"/>
          <c:w val="0.749724384408679"/>
          <c:h val="0.969724242484514"/>
        </c:manualLayout>
      </c:layout>
      <c:doughnut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1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1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00287208870276357"/>
                  <c:y val="0.00397693253869837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Older versions</a:t>
                    </a:r>
                    <a:r>
                      <a:rPr lang="en-US" baseline="0" dirty="0"/>
                      <a:t>
</a:t>
                    </a:r>
                    <a:fld id="{859FC65B-14CB-844B-AE7D-77553F66D1BE}" type="PERCENTAGE">
                      <a:rPr lang="en-US" baseline="0"/>
                      <a:pPr/>
                      <a:t>[POURCENTAGE]</a:t>
                    </a:fld>
                    <a:endParaRPr lang="en-US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0.0"/>
                  <c:y val="0.021049770275735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4720144990246"/>
                      <c:h val="0.155347304634927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Feuil1!$A$2:$A$5</c:f>
              <c:strCache>
                <c:ptCount val="4"/>
                <c:pt idx="0">
                  <c:v>Versions antérieures</c:v>
                </c:pt>
                <c:pt idx="1">
                  <c:v>KitKat</c:v>
                </c:pt>
                <c:pt idx="2">
                  <c:v>Lollipop</c:v>
                </c:pt>
                <c:pt idx="3">
                  <c:v>Marshmallow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18.6</c:v>
                </c:pt>
                <c:pt idx="1">
                  <c:v>27.7</c:v>
                </c:pt>
                <c:pt idx="2">
                  <c:v>35.0</c:v>
                </c:pt>
                <c:pt idx="3">
                  <c:v>18.7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932127017675"/>
          <c:y val="0.0133837312347652"/>
          <c:w val="0.756388168314562"/>
          <c:h val="0.932992410120777"/>
        </c:manualLayout>
      </c:layout>
      <c:doughnut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2">
                  <a:shade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mtClean="0"/>
                      <a:t>Older versions</a:t>
                    </a:r>
                    <a:r>
                      <a:rPr lang="en-US" baseline="0"/>
                      <a:t>
</a:t>
                    </a:r>
                    <a:fld id="{20C0D554-8E6E-8B43-9AB8-F49130D855C6}" type="PERCENTAGE">
                      <a:rPr lang="en-US" baseline="0"/>
                      <a:pPr/>
                      <a:t>[POURCENTAGE]</a:t>
                    </a:fld>
                    <a:endParaRPr lang="en-US" baseline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Feuil1!$A$2:$A$4</c:f>
              <c:strCache>
                <c:ptCount val="3"/>
                <c:pt idx="0">
                  <c:v>Versions antérieures</c:v>
                </c:pt>
                <c:pt idx="1">
                  <c:v>iOS9</c:v>
                </c:pt>
                <c:pt idx="2">
                  <c:v>iOS10</c:v>
                </c:pt>
              </c:strCache>
            </c:strRef>
          </c:cat>
          <c:val>
            <c:numRef>
              <c:f>Feuil1!$B$2:$B$4</c:f>
              <c:numCache>
                <c:formatCode>General</c:formatCode>
                <c:ptCount val="3"/>
                <c:pt idx="0">
                  <c:v>4.8</c:v>
                </c:pt>
                <c:pt idx="1">
                  <c:v>60.8</c:v>
                </c:pt>
                <c:pt idx="2">
                  <c:v>34.4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fr-FR" dirty="0" err="1" smtClean="0"/>
              <a:t>Average</a:t>
            </a:r>
            <a:r>
              <a:rPr lang="fr-FR" dirty="0" smtClean="0"/>
              <a:t> </a:t>
            </a:r>
            <a:r>
              <a:rPr lang="fr-FR" dirty="0" err="1" smtClean="0"/>
              <a:t>development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( </a:t>
            </a:r>
            <a:r>
              <a:rPr lang="fr-FR" dirty="0"/>
              <a:t>k$)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stockChart>
        <c:ser>
          <c:idx val="0"/>
          <c:order val="0"/>
          <c:tx>
            <c:strRef>
              <c:f>Feuil1!$B$1</c:f>
              <c:strCache>
                <c:ptCount val="1"/>
                <c:pt idx="0">
                  <c:v>Min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Applico</c:v>
                </c:pt>
                <c:pt idx="1">
                  <c:v>Savvy Apps</c:v>
                </c:pt>
                <c:pt idx="2">
                  <c:v>Fueled</c:v>
                </c:pt>
                <c:pt idx="3">
                  <c:v>Kinvey</c:v>
                </c:pt>
                <c:pt idx="4">
                  <c:v>Clutch</c:v>
                </c:pt>
                <c:pt idx="5">
                  <c:v>Star mobile</c:v>
                </c:pt>
              </c:strCache>
            </c:strRef>
          </c:cat>
          <c:val>
            <c:numRef>
              <c:f>Feuil1!$B$2:$B$7</c:f>
              <c:numCache>
                <c:formatCode>General</c:formatCode>
                <c:ptCount val="6"/>
                <c:pt idx="0">
                  <c:v>100.0</c:v>
                </c:pt>
                <c:pt idx="1">
                  <c:v>150.0</c:v>
                </c:pt>
                <c:pt idx="2">
                  <c:v>150.0</c:v>
                </c:pt>
                <c:pt idx="3">
                  <c:v>100.0</c:v>
                </c:pt>
                <c:pt idx="4">
                  <c:v>30.0</c:v>
                </c:pt>
                <c:pt idx="5">
                  <c:v>50.0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Haute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Feuil1!$A$2:$A$7</c:f>
              <c:strCache>
                <c:ptCount val="6"/>
                <c:pt idx="0">
                  <c:v>Applico</c:v>
                </c:pt>
                <c:pt idx="1">
                  <c:v>Savvy Apps</c:v>
                </c:pt>
                <c:pt idx="2">
                  <c:v>Fueled</c:v>
                </c:pt>
                <c:pt idx="3">
                  <c:v>Kinvey</c:v>
                </c:pt>
                <c:pt idx="4">
                  <c:v>Clutch</c:v>
                </c:pt>
                <c:pt idx="5">
                  <c:v>Star mobile</c:v>
                </c:pt>
              </c:strCache>
            </c:strRef>
          </c:cat>
          <c:val>
            <c:numRef>
              <c:f>Feuil1!$C$2:$C$7</c:f>
              <c:numCache>
                <c:formatCode>General</c:formatCode>
                <c:ptCount val="6"/>
                <c:pt idx="0">
                  <c:v>300.0</c:v>
                </c:pt>
                <c:pt idx="1">
                  <c:v>450.0</c:v>
                </c:pt>
                <c:pt idx="2">
                  <c:v>500.0</c:v>
                </c:pt>
                <c:pt idx="3">
                  <c:v>500.0</c:v>
                </c:pt>
                <c:pt idx="4">
                  <c:v>700.0</c:v>
                </c:pt>
                <c:pt idx="5">
                  <c:v>250.0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Moyenne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65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65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12700">
                <a:solidFill>
                  <a:schemeClr val="l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cat>
            <c:strRef>
              <c:f>Feuil1!$A$2:$A$7</c:f>
              <c:strCache>
                <c:ptCount val="6"/>
                <c:pt idx="0">
                  <c:v>Applico</c:v>
                </c:pt>
                <c:pt idx="1">
                  <c:v>Savvy Apps</c:v>
                </c:pt>
                <c:pt idx="2">
                  <c:v>Fueled</c:v>
                </c:pt>
                <c:pt idx="3">
                  <c:v>Kinvey</c:v>
                </c:pt>
                <c:pt idx="4">
                  <c:v>Clutch</c:v>
                </c:pt>
                <c:pt idx="5">
                  <c:v>Star mobile</c:v>
                </c:pt>
              </c:strCache>
            </c:strRef>
          </c:cat>
          <c:val>
            <c:numRef>
              <c:f>Feuil1!$D$2:$D$7</c:f>
              <c:numCache>
                <c:formatCode>General</c:formatCode>
                <c:ptCount val="6"/>
                <c:pt idx="3">
                  <c:v>270.0</c:v>
                </c:pt>
                <c:pt idx="4">
                  <c:v>171.0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76200">
              <a:solidFill>
                <a:schemeClr val="dk1">
                  <a:lumMod val="75000"/>
                  <a:lumOff val="25000"/>
                </a:schemeClr>
              </a:solidFill>
            </a:ln>
            <a:effectLst/>
          </c:spPr>
        </c:hiLowLines>
        <c:axId val="-440565648"/>
        <c:axId val="-440562896"/>
      </c:stockChart>
      <c:catAx>
        <c:axId val="-440565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440562896"/>
        <c:crosses val="autoZero"/>
        <c:auto val="1"/>
        <c:lblAlgn val="ctr"/>
        <c:lblOffset val="100"/>
        <c:noMultiLvlLbl val="0"/>
      </c:catAx>
      <c:valAx>
        <c:axId val="-440562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440565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2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1058A4-F427-584B-9E85-8EBC6C54AA86}" type="doc">
      <dgm:prSet loTypeId="urn:microsoft.com/office/officeart/2008/layout/AlternatingHexagon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8A421F5A-FEAD-3B48-8B9B-53C8823BA6DD}">
      <dgm:prSet phldrT="[Texte]"/>
      <dgm:spPr/>
      <dgm:t>
        <a:bodyPr/>
        <a:lstStyle/>
        <a:p>
          <a:r>
            <a:rPr lang="fr-FR" dirty="0" err="1" smtClean="0"/>
            <a:t>number</a:t>
          </a:r>
          <a:r>
            <a:rPr lang="fr-FR" dirty="0" smtClean="0"/>
            <a:t> of OS </a:t>
          </a:r>
          <a:r>
            <a:rPr lang="fr-FR" dirty="0" err="1" smtClean="0"/>
            <a:t>supported</a:t>
          </a:r>
          <a:endParaRPr lang="fr-FR" dirty="0"/>
        </a:p>
      </dgm:t>
    </dgm:pt>
    <dgm:pt modelId="{05348FF1-0817-B045-AE9D-C648ADA06F18}" type="parTrans" cxnId="{7858ED60-D2A4-7043-A3F7-97B8369E49EF}">
      <dgm:prSet/>
      <dgm:spPr/>
      <dgm:t>
        <a:bodyPr/>
        <a:lstStyle/>
        <a:p>
          <a:endParaRPr lang="fr-FR"/>
        </a:p>
      </dgm:t>
    </dgm:pt>
    <dgm:pt modelId="{219F8230-9CA2-8346-9ABC-70051725F63C}" type="sibTrans" cxnId="{7858ED60-D2A4-7043-A3F7-97B8369E49EF}">
      <dgm:prSet/>
      <dgm:spPr/>
      <dgm:t>
        <a:bodyPr/>
        <a:lstStyle/>
        <a:p>
          <a:endParaRPr lang="fr-FR"/>
        </a:p>
      </dgm:t>
    </dgm:pt>
    <dgm:pt modelId="{82155F5A-814C-5C47-9C80-ACB1A2047434}">
      <dgm:prSet phldrT="[Texte]"/>
      <dgm:spPr/>
      <dgm:t>
        <a:bodyPr/>
        <a:lstStyle/>
        <a:p>
          <a:r>
            <a:rPr lang="fr-FR" dirty="0" smtClean="0"/>
            <a:t>Android</a:t>
          </a:r>
          <a:endParaRPr lang="fr-FR" dirty="0"/>
        </a:p>
      </dgm:t>
    </dgm:pt>
    <dgm:pt modelId="{D311918C-B501-6E4F-8B15-8241CD9E90F9}" type="parTrans" cxnId="{B41A52F4-17F8-9D46-B9DF-9D279E69511F}">
      <dgm:prSet/>
      <dgm:spPr/>
      <dgm:t>
        <a:bodyPr/>
        <a:lstStyle/>
        <a:p>
          <a:endParaRPr lang="fr-FR"/>
        </a:p>
      </dgm:t>
    </dgm:pt>
    <dgm:pt modelId="{16BB8B7A-C8FB-C84E-A8BB-14DF38FD139A}" type="sibTrans" cxnId="{B41A52F4-17F8-9D46-B9DF-9D279E69511F}">
      <dgm:prSet/>
      <dgm:spPr/>
      <dgm:t>
        <a:bodyPr/>
        <a:lstStyle/>
        <a:p>
          <a:endParaRPr lang="fr-FR"/>
        </a:p>
      </dgm:t>
    </dgm:pt>
    <dgm:pt modelId="{3D452B92-86EF-1B41-AB41-A6460FE01585}">
      <dgm:prSet phldrT="[Texte]"/>
      <dgm:spPr/>
      <dgm:t>
        <a:bodyPr/>
        <a:lstStyle/>
        <a:p>
          <a:r>
            <a:rPr lang="fr-FR" dirty="0" err="1" smtClean="0"/>
            <a:t>Features</a:t>
          </a:r>
          <a:endParaRPr lang="fr-FR" dirty="0"/>
        </a:p>
      </dgm:t>
    </dgm:pt>
    <dgm:pt modelId="{801BFF11-F862-2B4E-9C9A-DC884F164A21}" type="parTrans" cxnId="{96EA88DD-90B7-9A4E-9E69-0714ED3541B1}">
      <dgm:prSet/>
      <dgm:spPr/>
      <dgm:t>
        <a:bodyPr/>
        <a:lstStyle/>
        <a:p>
          <a:endParaRPr lang="fr-FR"/>
        </a:p>
      </dgm:t>
    </dgm:pt>
    <dgm:pt modelId="{E939BD5A-4687-1445-8702-8FA4D3736889}" type="sibTrans" cxnId="{96EA88DD-90B7-9A4E-9E69-0714ED3541B1}">
      <dgm:prSet/>
      <dgm:spPr/>
      <dgm:t>
        <a:bodyPr/>
        <a:lstStyle/>
        <a:p>
          <a:endParaRPr lang="fr-FR"/>
        </a:p>
      </dgm:t>
    </dgm:pt>
    <dgm:pt modelId="{3A281965-AF29-F746-9EE9-17A6AF6635AD}">
      <dgm:prSet phldrT="[Texte]"/>
      <dgm:spPr/>
      <dgm:t>
        <a:bodyPr/>
        <a:lstStyle/>
        <a:p>
          <a:r>
            <a:rPr lang="fr-FR" dirty="0" err="1" smtClean="0"/>
            <a:t>Auth</a:t>
          </a:r>
          <a:endParaRPr lang="fr-FR" dirty="0"/>
        </a:p>
      </dgm:t>
    </dgm:pt>
    <dgm:pt modelId="{46620B41-4471-B144-864E-DB3182D359C4}" type="parTrans" cxnId="{EEB14F64-569A-484F-867C-860EC1C552BD}">
      <dgm:prSet/>
      <dgm:spPr/>
      <dgm:t>
        <a:bodyPr/>
        <a:lstStyle/>
        <a:p>
          <a:endParaRPr lang="fr-FR"/>
        </a:p>
      </dgm:t>
    </dgm:pt>
    <dgm:pt modelId="{AE3E99D4-61DA-E342-BE55-425BA6CF7F41}" type="sibTrans" cxnId="{EEB14F64-569A-484F-867C-860EC1C552BD}">
      <dgm:prSet/>
      <dgm:spPr/>
      <dgm:t>
        <a:bodyPr/>
        <a:lstStyle/>
        <a:p>
          <a:endParaRPr lang="fr-FR"/>
        </a:p>
      </dgm:t>
    </dgm:pt>
    <dgm:pt modelId="{D0DBB8D4-1FD3-0B45-B46C-A16D82AEB048}">
      <dgm:prSet phldrT="[Texte]"/>
      <dgm:spPr/>
      <dgm:t>
        <a:bodyPr/>
        <a:lstStyle/>
        <a:p>
          <a:r>
            <a:rPr lang="fr-FR" dirty="0" smtClean="0"/>
            <a:t>how </a:t>
          </a:r>
          <a:r>
            <a:rPr lang="fr-FR" dirty="0" err="1" smtClean="0"/>
            <a:t>many</a:t>
          </a:r>
          <a:r>
            <a:rPr lang="fr-FR" dirty="0" smtClean="0"/>
            <a:t> pages</a:t>
          </a:r>
          <a:endParaRPr lang="fr-FR" dirty="0"/>
        </a:p>
      </dgm:t>
    </dgm:pt>
    <dgm:pt modelId="{35A59745-5B42-D844-A374-95DA059A60CD}" type="parTrans" cxnId="{7293FF4F-FB8B-A44A-8C02-87102CDC22B6}">
      <dgm:prSet/>
      <dgm:spPr/>
      <dgm:t>
        <a:bodyPr/>
        <a:lstStyle/>
        <a:p>
          <a:endParaRPr lang="fr-FR"/>
        </a:p>
      </dgm:t>
    </dgm:pt>
    <dgm:pt modelId="{3D338030-D671-0F4E-93FF-C56F1DC4E847}" type="sibTrans" cxnId="{7293FF4F-FB8B-A44A-8C02-87102CDC22B6}">
      <dgm:prSet/>
      <dgm:spPr/>
      <dgm:t>
        <a:bodyPr/>
        <a:lstStyle/>
        <a:p>
          <a:endParaRPr lang="fr-FR"/>
        </a:p>
      </dgm:t>
    </dgm:pt>
    <dgm:pt modelId="{B958297B-AAA9-6346-947E-A154821AE4A1}">
      <dgm:prSet phldrT="[Texte]"/>
      <dgm:spPr/>
      <dgm:t>
        <a:bodyPr/>
        <a:lstStyle/>
        <a:p>
          <a:r>
            <a:rPr lang="fr-FR" dirty="0" smtClean="0"/>
            <a:t>data</a:t>
          </a:r>
          <a:endParaRPr lang="fr-FR" dirty="0"/>
        </a:p>
      </dgm:t>
    </dgm:pt>
    <dgm:pt modelId="{7F876668-8060-6847-A603-79C0584AEEE4}" type="parTrans" cxnId="{1312CBCE-6F9D-FB42-8E3C-9473694F2EFE}">
      <dgm:prSet/>
      <dgm:spPr/>
      <dgm:t>
        <a:bodyPr/>
        <a:lstStyle/>
        <a:p>
          <a:endParaRPr lang="fr-FR"/>
        </a:p>
      </dgm:t>
    </dgm:pt>
    <dgm:pt modelId="{571C7E97-680E-3144-B9EB-06C274D090A5}" type="sibTrans" cxnId="{1312CBCE-6F9D-FB42-8E3C-9473694F2EFE}">
      <dgm:prSet/>
      <dgm:spPr/>
      <dgm:t>
        <a:bodyPr/>
        <a:lstStyle/>
        <a:p>
          <a:endParaRPr lang="fr-FR"/>
        </a:p>
      </dgm:t>
    </dgm:pt>
    <dgm:pt modelId="{B9B839E9-FF1E-3F44-B442-A793E5A27DA9}">
      <dgm:prSet phldrT="[Texte]"/>
      <dgm:spPr/>
      <dgm:t>
        <a:bodyPr/>
        <a:lstStyle/>
        <a:p>
          <a:r>
            <a:rPr lang="fr-FR" smtClean="0"/>
            <a:t>Camera</a:t>
          </a:r>
          <a:endParaRPr lang="fr-FR" dirty="0"/>
        </a:p>
      </dgm:t>
    </dgm:pt>
    <dgm:pt modelId="{40166F86-FEB9-994C-AD0C-DCBBAF27CBD5}" type="parTrans" cxnId="{0CBB790E-4733-6F4B-AD2F-2A25073EC698}">
      <dgm:prSet/>
      <dgm:spPr/>
      <dgm:t>
        <a:bodyPr/>
        <a:lstStyle/>
        <a:p>
          <a:endParaRPr lang="fr-FR"/>
        </a:p>
      </dgm:t>
    </dgm:pt>
    <dgm:pt modelId="{9BD48D43-3FC9-4644-8EE4-A3699EFCEABA}" type="sibTrans" cxnId="{0CBB790E-4733-6F4B-AD2F-2A25073EC698}">
      <dgm:prSet/>
      <dgm:spPr/>
      <dgm:t>
        <a:bodyPr/>
        <a:lstStyle/>
        <a:p>
          <a:endParaRPr lang="fr-FR"/>
        </a:p>
      </dgm:t>
    </dgm:pt>
    <dgm:pt modelId="{FD158D11-831C-044A-8FB9-5BF90B3F56B1}">
      <dgm:prSet phldrT="[Texte]"/>
      <dgm:spPr/>
      <dgm:t>
        <a:bodyPr/>
        <a:lstStyle/>
        <a:p>
          <a:r>
            <a:rPr lang="fr-FR" dirty="0" err="1" smtClean="0"/>
            <a:t>Sensors</a:t>
          </a:r>
          <a:r>
            <a:rPr lang="fr-FR" dirty="0" smtClean="0"/>
            <a:t>...</a:t>
          </a:r>
          <a:endParaRPr lang="fr-FR" dirty="0"/>
        </a:p>
      </dgm:t>
    </dgm:pt>
    <dgm:pt modelId="{60F4BC82-46BF-A142-8CC6-E14B494DC92B}" type="parTrans" cxnId="{E6E9F480-97FB-4444-AC4C-8A4B86D43468}">
      <dgm:prSet/>
      <dgm:spPr/>
      <dgm:t>
        <a:bodyPr/>
        <a:lstStyle/>
        <a:p>
          <a:endParaRPr lang="fr-FR"/>
        </a:p>
      </dgm:t>
    </dgm:pt>
    <dgm:pt modelId="{4A810AB2-ACBF-DB4D-90C8-EAB5DE4544DB}" type="sibTrans" cxnId="{E6E9F480-97FB-4444-AC4C-8A4B86D43468}">
      <dgm:prSet/>
      <dgm:spPr/>
      <dgm:t>
        <a:bodyPr/>
        <a:lstStyle/>
        <a:p>
          <a:endParaRPr lang="fr-FR"/>
        </a:p>
      </dgm:t>
    </dgm:pt>
    <dgm:pt modelId="{A2046AD0-3AE7-BC46-9EEF-66142AAAB31C}">
      <dgm:prSet phldrT="[Texte]"/>
      <dgm:spPr/>
      <dgm:t>
        <a:bodyPr/>
        <a:lstStyle/>
        <a:p>
          <a:r>
            <a:rPr lang="fr-FR" dirty="0" smtClean="0"/>
            <a:t>iOS</a:t>
          </a:r>
          <a:endParaRPr lang="fr-FR" dirty="0"/>
        </a:p>
      </dgm:t>
    </dgm:pt>
    <dgm:pt modelId="{8ED517A6-8129-2C42-939C-B6E6CE6CEEE1}" type="parTrans" cxnId="{7361D36D-F4AB-4A42-A056-AA0C8B29CB12}">
      <dgm:prSet/>
      <dgm:spPr/>
      <dgm:t>
        <a:bodyPr/>
        <a:lstStyle/>
        <a:p>
          <a:endParaRPr lang="fr-FR"/>
        </a:p>
      </dgm:t>
    </dgm:pt>
    <dgm:pt modelId="{6E6F377B-03BA-A64E-A6F0-A22C01D7C52E}" type="sibTrans" cxnId="{7361D36D-F4AB-4A42-A056-AA0C8B29CB12}">
      <dgm:prSet/>
      <dgm:spPr/>
      <dgm:t>
        <a:bodyPr/>
        <a:lstStyle/>
        <a:p>
          <a:endParaRPr lang="fr-FR"/>
        </a:p>
      </dgm:t>
    </dgm:pt>
    <dgm:pt modelId="{9725165F-E41E-6741-B053-C60EA7912276}">
      <dgm:prSet phldrT="[Texte]"/>
      <dgm:spPr/>
      <dgm:t>
        <a:bodyPr/>
        <a:lstStyle/>
        <a:p>
          <a:r>
            <a:rPr lang="fr-FR" dirty="0" smtClean="0"/>
            <a:t>Windows...</a:t>
          </a:r>
          <a:endParaRPr lang="fr-FR" dirty="0"/>
        </a:p>
      </dgm:t>
    </dgm:pt>
    <dgm:pt modelId="{0A76B66B-3DF9-4B41-9B88-1AB2882BADE2}" type="parTrans" cxnId="{B0983370-6936-F843-8345-13E829D3EDBD}">
      <dgm:prSet/>
      <dgm:spPr/>
      <dgm:t>
        <a:bodyPr/>
        <a:lstStyle/>
        <a:p>
          <a:endParaRPr lang="fr-FR"/>
        </a:p>
      </dgm:t>
    </dgm:pt>
    <dgm:pt modelId="{A058C626-60BB-0349-A592-76F8EB780A98}" type="sibTrans" cxnId="{B0983370-6936-F843-8345-13E829D3EDBD}">
      <dgm:prSet/>
      <dgm:spPr/>
      <dgm:t>
        <a:bodyPr/>
        <a:lstStyle/>
        <a:p>
          <a:endParaRPr lang="fr-FR"/>
        </a:p>
      </dgm:t>
    </dgm:pt>
    <dgm:pt modelId="{882D2025-E0E6-454C-8DF0-9DDC72565626}" type="pres">
      <dgm:prSet presAssocID="{B71058A4-F427-584B-9E85-8EBC6C54AA86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fr-FR"/>
        </a:p>
      </dgm:t>
    </dgm:pt>
    <dgm:pt modelId="{2B421971-A3C6-F84D-8F3B-462C191D28F5}" type="pres">
      <dgm:prSet presAssocID="{8A421F5A-FEAD-3B48-8B9B-53C8823BA6DD}" presName="composite" presStyleCnt="0"/>
      <dgm:spPr/>
    </dgm:pt>
    <dgm:pt modelId="{A379C99A-9034-A846-A299-5C95DEA12F58}" type="pres">
      <dgm:prSet presAssocID="{8A421F5A-FEAD-3B48-8B9B-53C8823BA6DD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B40170D-607B-F44D-9921-6E02F59FE99E}" type="pres">
      <dgm:prSet presAssocID="{8A421F5A-FEAD-3B48-8B9B-53C8823BA6DD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55DF0D1-C7D1-224D-9087-8350C761924C}" type="pres">
      <dgm:prSet presAssocID="{8A421F5A-FEAD-3B48-8B9B-53C8823BA6DD}" presName="BalanceSpacing" presStyleCnt="0"/>
      <dgm:spPr/>
    </dgm:pt>
    <dgm:pt modelId="{54251B8D-54FA-CA41-BDD6-8E1C6E90142F}" type="pres">
      <dgm:prSet presAssocID="{8A421F5A-FEAD-3B48-8B9B-53C8823BA6DD}" presName="BalanceSpacing1" presStyleCnt="0"/>
      <dgm:spPr/>
    </dgm:pt>
    <dgm:pt modelId="{B42840EF-423E-0D4A-B14B-FA6C51268A56}" type="pres">
      <dgm:prSet presAssocID="{219F8230-9CA2-8346-9ABC-70051725F63C}" presName="Accent1Text" presStyleLbl="node1" presStyleIdx="1" presStyleCnt="6"/>
      <dgm:spPr/>
      <dgm:t>
        <a:bodyPr/>
        <a:lstStyle/>
        <a:p>
          <a:endParaRPr lang="fr-FR"/>
        </a:p>
      </dgm:t>
    </dgm:pt>
    <dgm:pt modelId="{70F74C6E-8A24-9042-A7A8-D2BAA4F047E8}" type="pres">
      <dgm:prSet presAssocID="{219F8230-9CA2-8346-9ABC-70051725F63C}" presName="spaceBetweenRectangles" presStyleCnt="0"/>
      <dgm:spPr/>
    </dgm:pt>
    <dgm:pt modelId="{E33138E5-C39D-AE44-871F-F5FBC184CE58}" type="pres">
      <dgm:prSet presAssocID="{3D452B92-86EF-1B41-AB41-A6460FE01585}" presName="composite" presStyleCnt="0"/>
      <dgm:spPr/>
    </dgm:pt>
    <dgm:pt modelId="{133241ED-BB49-4548-8059-D480E64CAA7A}" type="pres">
      <dgm:prSet presAssocID="{3D452B92-86EF-1B41-AB41-A6460FE01585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EF94F72-C7E5-1C41-A206-D71D821CA530}" type="pres">
      <dgm:prSet presAssocID="{3D452B92-86EF-1B41-AB41-A6460FE01585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0A6BEAE-8FA0-1647-9B03-334E3A684449}" type="pres">
      <dgm:prSet presAssocID="{3D452B92-86EF-1B41-AB41-A6460FE01585}" presName="BalanceSpacing" presStyleCnt="0"/>
      <dgm:spPr/>
    </dgm:pt>
    <dgm:pt modelId="{6AECCB0B-6C84-C848-9772-193FC3D7E169}" type="pres">
      <dgm:prSet presAssocID="{3D452B92-86EF-1B41-AB41-A6460FE01585}" presName="BalanceSpacing1" presStyleCnt="0"/>
      <dgm:spPr/>
    </dgm:pt>
    <dgm:pt modelId="{9888806E-075E-E04D-8618-387436334582}" type="pres">
      <dgm:prSet presAssocID="{E939BD5A-4687-1445-8702-8FA4D3736889}" presName="Accent1Text" presStyleLbl="node1" presStyleIdx="3" presStyleCnt="6"/>
      <dgm:spPr/>
      <dgm:t>
        <a:bodyPr/>
        <a:lstStyle/>
        <a:p>
          <a:endParaRPr lang="fr-FR"/>
        </a:p>
      </dgm:t>
    </dgm:pt>
    <dgm:pt modelId="{11AEEA76-6B84-CE40-94EC-9235B63A5E5B}" type="pres">
      <dgm:prSet presAssocID="{E939BD5A-4687-1445-8702-8FA4D3736889}" presName="spaceBetweenRectangles" presStyleCnt="0"/>
      <dgm:spPr/>
    </dgm:pt>
    <dgm:pt modelId="{C0A7453A-FF6A-0C49-9EE4-926D1C63A558}" type="pres">
      <dgm:prSet presAssocID="{D0DBB8D4-1FD3-0B45-B46C-A16D82AEB048}" presName="composite" presStyleCnt="0"/>
      <dgm:spPr/>
    </dgm:pt>
    <dgm:pt modelId="{976921B3-7DBC-664F-AAC7-EEE753F296EF}" type="pres">
      <dgm:prSet presAssocID="{D0DBB8D4-1FD3-0B45-B46C-A16D82AEB048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24AFFF8-6041-5C47-998B-43F060F10E30}" type="pres">
      <dgm:prSet presAssocID="{D0DBB8D4-1FD3-0B45-B46C-A16D82AEB048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ED742EF-19F7-7645-BCB9-259671DB845C}" type="pres">
      <dgm:prSet presAssocID="{D0DBB8D4-1FD3-0B45-B46C-A16D82AEB048}" presName="BalanceSpacing" presStyleCnt="0"/>
      <dgm:spPr/>
    </dgm:pt>
    <dgm:pt modelId="{5E5CC27F-B094-AB45-8CD9-96A43D4C1025}" type="pres">
      <dgm:prSet presAssocID="{D0DBB8D4-1FD3-0B45-B46C-A16D82AEB048}" presName="BalanceSpacing1" presStyleCnt="0"/>
      <dgm:spPr/>
    </dgm:pt>
    <dgm:pt modelId="{0EC6A6B4-F3C0-F34C-A255-DF95772CC0D4}" type="pres">
      <dgm:prSet presAssocID="{3D338030-D671-0F4E-93FF-C56F1DC4E847}" presName="Accent1Text" presStyleLbl="node1" presStyleIdx="5" presStyleCnt="6"/>
      <dgm:spPr/>
      <dgm:t>
        <a:bodyPr/>
        <a:lstStyle/>
        <a:p>
          <a:endParaRPr lang="fr-FR"/>
        </a:p>
      </dgm:t>
    </dgm:pt>
  </dgm:ptLst>
  <dgm:cxnLst>
    <dgm:cxn modelId="{A069B43F-3DD1-FD4C-BFC8-8E1E5362BD5C}" type="presOf" srcId="{3D452B92-86EF-1B41-AB41-A6460FE01585}" destId="{133241ED-BB49-4548-8059-D480E64CAA7A}" srcOrd="0" destOrd="0" presId="urn:microsoft.com/office/officeart/2008/layout/AlternatingHexagons"/>
    <dgm:cxn modelId="{15AB6F69-C355-544C-97C8-1FD6BFDF08F3}" type="presOf" srcId="{219F8230-9CA2-8346-9ABC-70051725F63C}" destId="{B42840EF-423E-0D4A-B14B-FA6C51268A56}" srcOrd="0" destOrd="0" presId="urn:microsoft.com/office/officeart/2008/layout/AlternatingHexagons"/>
    <dgm:cxn modelId="{1312CBCE-6F9D-FB42-8E3C-9473694F2EFE}" srcId="{3D452B92-86EF-1B41-AB41-A6460FE01585}" destId="{B958297B-AAA9-6346-947E-A154821AE4A1}" srcOrd="1" destOrd="0" parTransId="{7F876668-8060-6847-A603-79C0584AEEE4}" sibTransId="{571C7E97-680E-3144-B9EB-06C274D090A5}"/>
    <dgm:cxn modelId="{EEB14F64-569A-484F-867C-860EC1C552BD}" srcId="{3D452B92-86EF-1B41-AB41-A6460FE01585}" destId="{3A281965-AF29-F746-9EE9-17A6AF6635AD}" srcOrd="0" destOrd="0" parTransId="{46620B41-4471-B144-864E-DB3182D359C4}" sibTransId="{AE3E99D4-61DA-E342-BE55-425BA6CF7F41}"/>
    <dgm:cxn modelId="{BF411340-D934-B440-A794-058B123CAECD}" type="presOf" srcId="{8A421F5A-FEAD-3B48-8B9B-53C8823BA6DD}" destId="{A379C99A-9034-A846-A299-5C95DEA12F58}" srcOrd="0" destOrd="0" presId="urn:microsoft.com/office/officeart/2008/layout/AlternatingHexagons"/>
    <dgm:cxn modelId="{0CBB790E-4733-6F4B-AD2F-2A25073EC698}" srcId="{3D452B92-86EF-1B41-AB41-A6460FE01585}" destId="{B9B839E9-FF1E-3F44-B442-A793E5A27DA9}" srcOrd="2" destOrd="0" parTransId="{40166F86-FEB9-994C-AD0C-DCBBAF27CBD5}" sibTransId="{9BD48D43-3FC9-4644-8EE4-A3699EFCEABA}"/>
    <dgm:cxn modelId="{B41A52F4-17F8-9D46-B9DF-9D279E69511F}" srcId="{8A421F5A-FEAD-3B48-8B9B-53C8823BA6DD}" destId="{82155F5A-814C-5C47-9C80-ACB1A2047434}" srcOrd="0" destOrd="0" parTransId="{D311918C-B501-6E4F-8B15-8241CD9E90F9}" sibTransId="{16BB8B7A-C8FB-C84E-A8BB-14DF38FD139A}"/>
    <dgm:cxn modelId="{E6E9F480-97FB-4444-AC4C-8A4B86D43468}" srcId="{3D452B92-86EF-1B41-AB41-A6460FE01585}" destId="{FD158D11-831C-044A-8FB9-5BF90B3F56B1}" srcOrd="3" destOrd="0" parTransId="{60F4BC82-46BF-A142-8CC6-E14B494DC92B}" sibTransId="{4A810AB2-ACBF-DB4D-90C8-EAB5DE4544DB}"/>
    <dgm:cxn modelId="{300591DB-5521-2E47-9FBD-08A835FE2725}" type="presOf" srcId="{3D338030-D671-0F4E-93FF-C56F1DC4E847}" destId="{0EC6A6B4-F3C0-F34C-A255-DF95772CC0D4}" srcOrd="0" destOrd="0" presId="urn:microsoft.com/office/officeart/2008/layout/AlternatingHexagons"/>
    <dgm:cxn modelId="{CBCA1D1D-A9E4-E14D-9822-7D3D439E7D4D}" type="presOf" srcId="{B9B839E9-FF1E-3F44-B442-A793E5A27DA9}" destId="{AEF94F72-C7E5-1C41-A206-D71D821CA530}" srcOrd="0" destOrd="2" presId="urn:microsoft.com/office/officeart/2008/layout/AlternatingHexagons"/>
    <dgm:cxn modelId="{0F2EF654-9FBC-1143-8631-609510578C75}" type="presOf" srcId="{B71058A4-F427-584B-9E85-8EBC6C54AA86}" destId="{882D2025-E0E6-454C-8DF0-9DDC72565626}" srcOrd="0" destOrd="0" presId="urn:microsoft.com/office/officeart/2008/layout/AlternatingHexagons"/>
    <dgm:cxn modelId="{7361D36D-F4AB-4A42-A056-AA0C8B29CB12}" srcId="{8A421F5A-FEAD-3B48-8B9B-53C8823BA6DD}" destId="{A2046AD0-3AE7-BC46-9EEF-66142AAAB31C}" srcOrd="1" destOrd="0" parTransId="{8ED517A6-8129-2C42-939C-B6E6CE6CEEE1}" sibTransId="{6E6F377B-03BA-A64E-A6F0-A22C01D7C52E}"/>
    <dgm:cxn modelId="{0A7B27F1-545B-524E-AAA5-B38A736A6A11}" type="presOf" srcId="{FD158D11-831C-044A-8FB9-5BF90B3F56B1}" destId="{AEF94F72-C7E5-1C41-A206-D71D821CA530}" srcOrd="0" destOrd="3" presId="urn:microsoft.com/office/officeart/2008/layout/AlternatingHexagons"/>
    <dgm:cxn modelId="{CB25C9AA-B4CE-F04A-838B-93C19A58740D}" type="presOf" srcId="{82155F5A-814C-5C47-9C80-ACB1A2047434}" destId="{5B40170D-607B-F44D-9921-6E02F59FE99E}" srcOrd="0" destOrd="0" presId="urn:microsoft.com/office/officeart/2008/layout/AlternatingHexagons"/>
    <dgm:cxn modelId="{DAE20F83-A0D7-FD43-9921-9BB660C2F2EF}" type="presOf" srcId="{B958297B-AAA9-6346-947E-A154821AE4A1}" destId="{AEF94F72-C7E5-1C41-A206-D71D821CA530}" srcOrd="0" destOrd="1" presId="urn:microsoft.com/office/officeart/2008/layout/AlternatingHexagons"/>
    <dgm:cxn modelId="{7858ED60-D2A4-7043-A3F7-97B8369E49EF}" srcId="{B71058A4-F427-584B-9E85-8EBC6C54AA86}" destId="{8A421F5A-FEAD-3B48-8B9B-53C8823BA6DD}" srcOrd="0" destOrd="0" parTransId="{05348FF1-0817-B045-AE9D-C648ADA06F18}" sibTransId="{219F8230-9CA2-8346-9ABC-70051725F63C}"/>
    <dgm:cxn modelId="{B0983370-6936-F843-8345-13E829D3EDBD}" srcId="{8A421F5A-FEAD-3B48-8B9B-53C8823BA6DD}" destId="{9725165F-E41E-6741-B053-C60EA7912276}" srcOrd="2" destOrd="0" parTransId="{0A76B66B-3DF9-4B41-9B88-1AB2882BADE2}" sibTransId="{A058C626-60BB-0349-A592-76F8EB780A98}"/>
    <dgm:cxn modelId="{566B3EEF-6A87-4443-B3D2-99B2941FDED4}" type="presOf" srcId="{E939BD5A-4687-1445-8702-8FA4D3736889}" destId="{9888806E-075E-E04D-8618-387436334582}" srcOrd="0" destOrd="0" presId="urn:microsoft.com/office/officeart/2008/layout/AlternatingHexagons"/>
    <dgm:cxn modelId="{9C4CD7CD-4020-184F-98E8-DD6754653A0D}" type="presOf" srcId="{A2046AD0-3AE7-BC46-9EEF-66142AAAB31C}" destId="{5B40170D-607B-F44D-9921-6E02F59FE99E}" srcOrd="0" destOrd="1" presId="urn:microsoft.com/office/officeart/2008/layout/AlternatingHexagons"/>
    <dgm:cxn modelId="{7293FF4F-FB8B-A44A-8C02-87102CDC22B6}" srcId="{B71058A4-F427-584B-9E85-8EBC6C54AA86}" destId="{D0DBB8D4-1FD3-0B45-B46C-A16D82AEB048}" srcOrd="2" destOrd="0" parTransId="{35A59745-5B42-D844-A374-95DA059A60CD}" sibTransId="{3D338030-D671-0F4E-93FF-C56F1DC4E847}"/>
    <dgm:cxn modelId="{26A05B8C-90F3-7348-8D16-2AC9B328F3AE}" type="presOf" srcId="{3A281965-AF29-F746-9EE9-17A6AF6635AD}" destId="{AEF94F72-C7E5-1C41-A206-D71D821CA530}" srcOrd="0" destOrd="0" presId="urn:microsoft.com/office/officeart/2008/layout/AlternatingHexagons"/>
    <dgm:cxn modelId="{96EA88DD-90B7-9A4E-9E69-0714ED3541B1}" srcId="{B71058A4-F427-584B-9E85-8EBC6C54AA86}" destId="{3D452B92-86EF-1B41-AB41-A6460FE01585}" srcOrd="1" destOrd="0" parTransId="{801BFF11-F862-2B4E-9C9A-DC884F164A21}" sibTransId="{E939BD5A-4687-1445-8702-8FA4D3736889}"/>
    <dgm:cxn modelId="{6D770B9B-0274-1840-9D24-71D2B426A58C}" type="presOf" srcId="{9725165F-E41E-6741-B053-C60EA7912276}" destId="{5B40170D-607B-F44D-9921-6E02F59FE99E}" srcOrd="0" destOrd="2" presId="urn:microsoft.com/office/officeart/2008/layout/AlternatingHexagons"/>
    <dgm:cxn modelId="{5625455E-E4AE-934F-B246-1F753AB69ED0}" type="presOf" srcId="{D0DBB8D4-1FD3-0B45-B46C-A16D82AEB048}" destId="{976921B3-7DBC-664F-AAC7-EEE753F296EF}" srcOrd="0" destOrd="0" presId="urn:microsoft.com/office/officeart/2008/layout/AlternatingHexagons"/>
    <dgm:cxn modelId="{C202BE7C-586F-114E-872C-142082A85178}" type="presParOf" srcId="{882D2025-E0E6-454C-8DF0-9DDC72565626}" destId="{2B421971-A3C6-F84D-8F3B-462C191D28F5}" srcOrd="0" destOrd="0" presId="urn:microsoft.com/office/officeart/2008/layout/AlternatingHexagons"/>
    <dgm:cxn modelId="{3F8FF4B6-7B53-3140-B0AC-3D03305BD4A4}" type="presParOf" srcId="{2B421971-A3C6-F84D-8F3B-462C191D28F5}" destId="{A379C99A-9034-A846-A299-5C95DEA12F58}" srcOrd="0" destOrd="0" presId="urn:microsoft.com/office/officeart/2008/layout/AlternatingHexagons"/>
    <dgm:cxn modelId="{233BFB75-8D38-E74B-9701-5EDFBCEAEAF1}" type="presParOf" srcId="{2B421971-A3C6-F84D-8F3B-462C191D28F5}" destId="{5B40170D-607B-F44D-9921-6E02F59FE99E}" srcOrd="1" destOrd="0" presId="urn:microsoft.com/office/officeart/2008/layout/AlternatingHexagons"/>
    <dgm:cxn modelId="{90E7AAC1-886C-AF4B-853F-9AA17CE3C9E3}" type="presParOf" srcId="{2B421971-A3C6-F84D-8F3B-462C191D28F5}" destId="{D55DF0D1-C7D1-224D-9087-8350C761924C}" srcOrd="2" destOrd="0" presId="urn:microsoft.com/office/officeart/2008/layout/AlternatingHexagons"/>
    <dgm:cxn modelId="{7553B9C1-D677-9348-B78B-C5F2D3412B6D}" type="presParOf" srcId="{2B421971-A3C6-F84D-8F3B-462C191D28F5}" destId="{54251B8D-54FA-CA41-BDD6-8E1C6E90142F}" srcOrd="3" destOrd="0" presId="urn:microsoft.com/office/officeart/2008/layout/AlternatingHexagons"/>
    <dgm:cxn modelId="{62B37D15-4657-C04C-A0B8-F720B86B1E09}" type="presParOf" srcId="{2B421971-A3C6-F84D-8F3B-462C191D28F5}" destId="{B42840EF-423E-0D4A-B14B-FA6C51268A56}" srcOrd="4" destOrd="0" presId="urn:microsoft.com/office/officeart/2008/layout/AlternatingHexagons"/>
    <dgm:cxn modelId="{6B07FCB8-6F53-634F-BAFA-28E3BA9A14C6}" type="presParOf" srcId="{882D2025-E0E6-454C-8DF0-9DDC72565626}" destId="{70F74C6E-8A24-9042-A7A8-D2BAA4F047E8}" srcOrd="1" destOrd="0" presId="urn:microsoft.com/office/officeart/2008/layout/AlternatingHexagons"/>
    <dgm:cxn modelId="{322F1EC6-54AC-5D4F-86EB-49D420560673}" type="presParOf" srcId="{882D2025-E0E6-454C-8DF0-9DDC72565626}" destId="{E33138E5-C39D-AE44-871F-F5FBC184CE58}" srcOrd="2" destOrd="0" presId="urn:microsoft.com/office/officeart/2008/layout/AlternatingHexagons"/>
    <dgm:cxn modelId="{A718B7DA-DD70-CD49-967B-B8889E554B01}" type="presParOf" srcId="{E33138E5-C39D-AE44-871F-F5FBC184CE58}" destId="{133241ED-BB49-4548-8059-D480E64CAA7A}" srcOrd="0" destOrd="0" presId="urn:microsoft.com/office/officeart/2008/layout/AlternatingHexagons"/>
    <dgm:cxn modelId="{149B61E7-0D7D-D043-A799-B724DCB1D2F3}" type="presParOf" srcId="{E33138E5-C39D-AE44-871F-F5FBC184CE58}" destId="{AEF94F72-C7E5-1C41-A206-D71D821CA530}" srcOrd="1" destOrd="0" presId="urn:microsoft.com/office/officeart/2008/layout/AlternatingHexagons"/>
    <dgm:cxn modelId="{C12A2B6A-F3C3-6145-94EB-954C1A914B4B}" type="presParOf" srcId="{E33138E5-C39D-AE44-871F-F5FBC184CE58}" destId="{30A6BEAE-8FA0-1647-9B03-334E3A684449}" srcOrd="2" destOrd="0" presId="urn:microsoft.com/office/officeart/2008/layout/AlternatingHexagons"/>
    <dgm:cxn modelId="{E9CB6E53-29D3-5A4C-97B2-02FCA3E21F54}" type="presParOf" srcId="{E33138E5-C39D-AE44-871F-F5FBC184CE58}" destId="{6AECCB0B-6C84-C848-9772-193FC3D7E169}" srcOrd="3" destOrd="0" presId="urn:microsoft.com/office/officeart/2008/layout/AlternatingHexagons"/>
    <dgm:cxn modelId="{A9A3E26B-896C-8448-897C-A7A84CA5411E}" type="presParOf" srcId="{E33138E5-C39D-AE44-871F-F5FBC184CE58}" destId="{9888806E-075E-E04D-8618-387436334582}" srcOrd="4" destOrd="0" presId="urn:microsoft.com/office/officeart/2008/layout/AlternatingHexagons"/>
    <dgm:cxn modelId="{74079132-1E68-0B4F-9474-FB1E962DF29C}" type="presParOf" srcId="{882D2025-E0E6-454C-8DF0-9DDC72565626}" destId="{11AEEA76-6B84-CE40-94EC-9235B63A5E5B}" srcOrd="3" destOrd="0" presId="urn:microsoft.com/office/officeart/2008/layout/AlternatingHexagons"/>
    <dgm:cxn modelId="{7B061421-B281-9544-94E1-8455A64F419E}" type="presParOf" srcId="{882D2025-E0E6-454C-8DF0-9DDC72565626}" destId="{C0A7453A-FF6A-0C49-9EE4-926D1C63A558}" srcOrd="4" destOrd="0" presId="urn:microsoft.com/office/officeart/2008/layout/AlternatingHexagons"/>
    <dgm:cxn modelId="{F3425661-E123-8B4A-B1CB-B9C4A81ADD05}" type="presParOf" srcId="{C0A7453A-FF6A-0C49-9EE4-926D1C63A558}" destId="{976921B3-7DBC-664F-AAC7-EEE753F296EF}" srcOrd="0" destOrd="0" presId="urn:microsoft.com/office/officeart/2008/layout/AlternatingHexagons"/>
    <dgm:cxn modelId="{CB5CFE37-76DE-9346-8FCB-376CE2129657}" type="presParOf" srcId="{C0A7453A-FF6A-0C49-9EE4-926D1C63A558}" destId="{C24AFFF8-6041-5C47-998B-43F060F10E30}" srcOrd="1" destOrd="0" presId="urn:microsoft.com/office/officeart/2008/layout/AlternatingHexagons"/>
    <dgm:cxn modelId="{DF2B3048-743D-B844-8A24-EBCE50884BE9}" type="presParOf" srcId="{C0A7453A-FF6A-0C49-9EE4-926D1C63A558}" destId="{EED742EF-19F7-7645-BCB9-259671DB845C}" srcOrd="2" destOrd="0" presId="urn:microsoft.com/office/officeart/2008/layout/AlternatingHexagons"/>
    <dgm:cxn modelId="{787EDB8B-3109-D64B-B62C-4E9E0ECD2076}" type="presParOf" srcId="{C0A7453A-FF6A-0C49-9EE4-926D1C63A558}" destId="{5E5CC27F-B094-AB45-8CD9-96A43D4C1025}" srcOrd="3" destOrd="0" presId="urn:microsoft.com/office/officeart/2008/layout/AlternatingHexagons"/>
    <dgm:cxn modelId="{D97D7E30-F73C-1D41-A69D-AA9BBCD9BE45}" type="presParOf" srcId="{C0A7453A-FF6A-0C49-9EE4-926D1C63A558}" destId="{0EC6A6B4-F3C0-F34C-A255-DF95772CC0D4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79C99A-9034-A846-A299-5C95DEA12F58}">
      <dsp:nvSpPr>
        <dsp:cNvPr id="0" name=""/>
        <dsp:cNvSpPr/>
      </dsp:nvSpPr>
      <dsp:spPr>
        <a:xfrm rot="5400000">
          <a:off x="2630104" y="97992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err="1" smtClean="0"/>
            <a:t>number</a:t>
          </a:r>
          <a:r>
            <a:rPr lang="fr-FR" sz="1400" kern="1200" dirty="0" smtClean="0"/>
            <a:t> of OS </a:t>
          </a:r>
          <a:r>
            <a:rPr lang="fr-FR" sz="1400" kern="1200" dirty="0" err="1" smtClean="0"/>
            <a:t>supported</a:t>
          </a:r>
          <a:endParaRPr lang="fr-FR" sz="1400" kern="1200" dirty="0"/>
        </a:p>
      </dsp:txBody>
      <dsp:txXfrm rot="-5400000">
        <a:off x="2932264" y="234830"/>
        <a:ext cx="902150" cy="1036955"/>
      </dsp:txXfrm>
    </dsp:sp>
    <dsp:sp modelId="{5B40170D-607B-F44D-9921-6E02F59FE99E}">
      <dsp:nvSpPr>
        <dsp:cNvPr id="0" name=""/>
        <dsp:cNvSpPr/>
      </dsp:nvSpPr>
      <dsp:spPr>
        <a:xfrm>
          <a:off x="4078426" y="301365"/>
          <a:ext cx="1681222" cy="9038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Android</a:t>
          </a:r>
          <a:endParaRPr lang="fr-FR" sz="1100" kern="1200" dirty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iOS</a:t>
          </a:r>
          <a:endParaRPr lang="fr-FR" sz="1100" kern="1200" dirty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Windows...</a:t>
          </a:r>
          <a:endParaRPr lang="fr-FR" sz="1100" kern="1200" dirty="0"/>
        </a:p>
      </dsp:txBody>
      <dsp:txXfrm>
        <a:off x="4078426" y="301365"/>
        <a:ext cx="1681222" cy="903882"/>
      </dsp:txXfrm>
    </dsp:sp>
    <dsp:sp modelId="{B42840EF-423E-0D4A-B14B-FA6C51268A56}">
      <dsp:nvSpPr>
        <dsp:cNvPr id="0" name=""/>
        <dsp:cNvSpPr/>
      </dsp:nvSpPr>
      <dsp:spPr>
        <a:xfrm rot="5400000">
          <a:off x="1214624" y="97992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3600" kern="1200"/>
        </a:p>
      </dsp:txBody>
      <dsp:txXfrm rot="-5400000">
        <a:off x="1516784" y="234830"/>
        <a:ext cx="902150" cy="1036955"/>
      </dsp:txXfrm>
    </dsp:sp>
    <dsp:sp modelId="{133241ED-BB49-4548-8059-D480E64CAA7A}">
      <dsp:nvSpPr>
        <dsp:cNvPr id="0" name=""/>
        <dsp:cNvSpPr/>
      </dsp:nvSpPr>
      <dsp:spPr>
        <a:xfrm rot="5400000">
          <a:off x="1919652" y="1376684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err="1" smtClean="0"/>
            <a:t>Features</a:t>
          </a:r>
          <a:endParaRPr lang="fr-FR" sz="1400" kern="1200" dirty="0"/>
        </a:p>
      </dsp:txBody>
      <dsp:txXfrm rot="-5400000">
        <a:off x="2221812" y="1513522"/>
        <a:ext cx="902150" cy="1036955"/>
      </dsp:txXfrm>
    </dsp:sp>
    <dsp:sp modelId="{AEF94F72-C7E5-1C41-A206-D71D821CA530}">
      <dsp:nvSpPr>
        <dsp:cNvPr id="0" name=""/>
        <dsp:cNvSpPr/>
      </dsp:nvSpPr>
      <dsp:spPr>
        <a:xfrm>
          <a:off x="336351" y="1580058"/>
          <a:ext cx="1626989" cy="9038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err="1" smtClean="0"/>
            <a:t>Auth</a:t>
          </a:r>
          <a:endParaRPr lang="fr-FR" sz="1100" kern="1200" dirty="0"/>
        </a:p>
        <a:p>
          <a:pPr lvl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smtClean="0"/>
            <a:t>data</a:t>
          </a:r>
          <a:endParaRPr lang="fr-FR" sz="1100" kern="1200" dirty="0"/>
        </a:p>
        <a:p>
          <a:pPr lvl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smtClean="0"/>
            <a:t>Camera</a:t>
          </a:r>
          <a:endParaRPr lang="fr-FR" sz="1100" kern="1200" dirty="0"/>
        </a:p>
        <a:p>
          <a:pPr lvl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100" kern="1200" dirty="0" err="1" smtClean="0"/>
            <a:t>Sensors</a:t>
          </a:r>
          <a:r>
            <a:rPr lang="fr-FR" sz="1100" kern="1200" dirty="0" smtClean="0"/>
            <a:t>...</a:t>
          </a:r>
          <a:endParaRPr lang="fr-FR" sz="1100" kern="1200" dirty="0"/>
        </a:p>
      </dsp:txBody>
      <dsp:txXfrm>
        <a:off x="336351" y="1580058"/>
        <a:ext cx="1626989" cy="903882"/>
      </dsp:txXfrm>
    </dsp:sp>
    <dsp:sp modelId="{9888806E-075E-E04D-8618-387436334582}">
      <dsp:nvSpPr>
        <dsp:cNvPr id="0" name=""/>
        <dsp:cNvSpPr/>
      </dsp:nvSpPr>
      <dsp:spPr>
        <a:xfrm rot="5400000">
          <a:off x="3335133" y="1376684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3600" kern="1200"/>
        </a:p>
      </dsp:txBody>
      <dsp:txXfrm rot="-5400000">
        <a:off x="3637293" y="1513522"/>
        <a:ext cx="902150" cy="1036955"/>
      </dsp:txXfrm>
    </dsp:sp>
    <dsp:sp modelId="{976921B3-7DBC-664F-AAC7-EEE753F296EF}">
      <dsp:nvSpPr>
        <dsp:cNvPr id="0" name=""/>
        <dsp:cNvSpPr/>
      </dsp:nvSpPr>
      <dsp:spPr>
        <a:xfrm rot="5400000">
          <a:off x="2630104" y="2655377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 smtClean="0"/>
            <a:t>how </a:t>
          </a:r>
          <a:r>
            <a:rPr lang="fr-FR" sz="1400" kern="1200" dirty="0" err="1" smtClean="0"/>
            <a:t>many</a:t>
          </a:r>
          <a:r>
            <a:rPr lang="fr-FR" sz="1400" kern="1200" dirty="0" smtClean="0"/>
            <a:t> pages</a:t>
          </a:r>
          <a:endParaRPr lang="fr-FR" sz="1400" kern="1200" dirty="0"/>
        </a:p>
      </dsp:txBody>
      <dsp:txXfrm rot="-5400000">
        <a:off x="2932264" y="2792215"/>
        <a:ext cx="902150" cy="1036955"/>
      </dsp:txXfrm>
    </dsp:sp>
    <dsp:sp modelId="{C24AFFF8-6041-5C47-998B-43F060F10E30}">
      <dsp:nvSpPr>
        <dsp:cNvPr id="0" name=""/>
        <dsp:cNvSpPr/>
      </dsp:nvSpPr>
      <dsp:spPr>
        <a:xfrm>
          <a:off x="4078426" y="2858751"/>
          <a:ext cx="1681222" cy="9038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C6A6B4-F3C0-F34C-A255-DF95772CC0D4}">
      <dsp:nvSpPr>
        <dsp:cNvPr id="0" name=""/>
        <dsp:cNvSpPr/>
      </dsp:nvSpPr>
      <dsp:spPr>
        <a:xfrm rot="5400000">
          <a:off x="1214624" y="2655377"/>
          <a:ext cx="1506471" cy="1310630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3600" kern="1200"/>
        </a:p>
      </dsp:txBody>
      <dsp:txXfrm rot="-5400000">
        <a:off x="1516784" y="2792215"/>
        <a:ext cx="902150" cy="1036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0.34072</cdr:x>
      <cdr:y>0.30654</cdr:y>
    </cdr:from>
    <cdr:to>
      <cdr:x>0.63652</cdr:x>
      <cdr:y>0.61494</cdr:y>
    </cdr:to>
    <cdr:pic>
      <cdr:nvPicPr>
        <cdr:cNvPr id="2" name="Shape 135" descr="osx.png"/>
        <cdr:cNvPicPr preferRelativeResize="0"/>
      </cdr:nvPicPr>
      <cdr:blipFill>
        <a:blip xmlns:a="http://schemas.openxmlformats.org/drawingml/2006/main" xmlns:r="http://schemas.openxmlformats.org/officeDocument/2006/relationships" r:embed="rId1">
          <a:alphaModFix/>
          <a:duotone>
            <a:prstClr val="black"/>
            <a:schemeClr val="accent2">
              <a:tint val="45000"/>
              <a:satMod val="400000"/>
            </a:schemeClr>
          </a:duotone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1412075" y="1062318"/>
          <a:ext cx="1225900" cy="1068780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</cdr:pic>
  </cdr:relSizeAnchor>
</c:userShape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50578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9898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72317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21171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47606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1911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029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1961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894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59861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7163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2760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122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318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009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4429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5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41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255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://www.a-team.fr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" name="Shape 54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/>
        </p:nvSpPr>
        <p:spPr>
          <a:xfrm rot="10800000" flipH="1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1" name="Shape 61"/>
          <p:cNvSpPr/>
          <p:nvPr/>
        </p:nvSpPr>
        <p:spPr>
          <a:xfrm rot="10800000" flipH="1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age de gar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hape 16" descr="a-teamLog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279" y="0"/>
            <a:ext cx="683274" cy="4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6365400" y="4612525"/>
            <a:ext cx="2744399" cy="492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1605750" y="1305075"/>
            <a:ext cx="6064800" cy="21431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None/>
              <a:defRPr>
                <a:latin typeface="Syncopate"/>
                <a:ea typeface="Syncopate"/>
                <a:cs typeface="Syncopate"/>
                <a:sym typeface="Syncopate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uvertur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hape 20" descr="a-teamLog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8868" y="0"/>
            <a:ext cx="752533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Shape 21"/>
          <p:cNvSpPr txBox="1"/>
          <p:nvPr/>
        </p:nvSpPr>
        <p:spPr>
          <a:xfrm>
            <a:off x="3700" y="4919600"/>
            <a:ext cx="3467399" cy="22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 u="sng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www.a-team.fr</a:t>
            </a:r>
            <a:r>
              <a:rPr lang="fr" sz="800">
                <a:solidFill>
                  <a:srgbClr val="EFEFEF"/>
                </a:solidFill>
                <a:latin typeface="Calibri"/>
                <a:ea typeface="Calibri"/>
                <a:cs typeface="Calibri"/>
                <a:sym typeface="Calibri"/>
              </a:rPr>
              <a:t> ©2016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 rot="10800000" flipH="1">
            <a:off x="0" y="1562900"/>
            <a:ext cx="9144000" cy="3580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471900" y="776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  <p:sp>
        <p:nvSpPr>
          <p:cNvPr id="29" name="Shape 29"/>
          <p:cNvSpPr/>
          <p:nvPr/>
        </p:nvSpPr>
        <p:spPr>
          <a:xfrm>
            <a:off x="0" y="469401"/>
            <a:ext cx="9144000" cy="10934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71900" y="-23274"/>
            <a:ext cx="8222100" cy="492676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1533123"/>
            <a:ext cx="9144000" cy="36103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" name="Shape 33"/>
          <p:cNvSpPr/>
          <p:nvPr/>
        </p:nvSpPr>
        <p:spPr>
          <a:xfrm>
            <a:off x="0" y="439624"/>
            <a:ext cx="9144000" cy="10934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71900" y="-23275"/>
            <a:ext cx="8222100" cy="4628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71900" y="9284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94250" y="9284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 userDrawn="1"/>
        </p:nvSpPr>
        <p:spPr>
          <a:xfrm rot="10800000" flipH="1">
            <a:off x="0" y="469401"/>
            <a:ext cx="9144000" cy="46740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599" cy="453051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  <p:sp>
        <p:nvSpPr>
          <p:cNvPr id="6" name="Shape 29"/>
          <p:cNvSpPr/>
          <p:nvPr userDrawn="1"/>
        </p:nvSpPr>
        <p:spPr>
          <a:xfrm>
            <a:off x="0" y="469401"/>
            <a:ext cx="9144000" cy="10934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0"/>
            <a:ext cx="3276597" cy="5143499"/>
          </a:xfrm>
          <a:prstGeom prst="rect">
            <a:avLst/>
          </a:prstGeom>
          <a:gradFill>
            <a:gsLst>
              <a:gs pos="0">
                <a:srgbClr val="00B050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Shape 44"/>
          <p:cNvSpPr txBox="1"/>
          <p:nvPr/>
        </p:nvSpPr>
        <p:spPr>
          <a:xfrm rot="10800000" flipH="1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5" name="Shape 45"/>
          <p:cNvSpPr/>
          <p:nvPr/>
        </p:nvSpPr>
        <p:spPr>
          <a:xfrm rot="-5400000">
            <a:off x="840226" y="2436373"/>
            <a:ext cx="5143499" cy="270753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73677" y="53000"/>
            <a:ext cx="2807999" cy="953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 dirty="0"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226075" y="1008600"/>
            <a:ext cx="2807999" cy="3163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fr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fr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hyperlink" Target="https://estimatemyapp.com/)" TargetMode="External"/><Relationship Id="rId12" Type="http://schemas.openxmlformats.org/officeDocument/2006/relationships/hyperlink" Target="https://www.combiencoutemonapp.com/)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hyperlink" Target="http://howmuchtobuildanapp.com/)" TargetMode="External"/><Relationship Id="rId4" Type="http://schemas.openxmlformats.org/officeDocument/2006/relationships/hyperlink" Target="http://appestimator.tusnuadesigns.net/)" TargetMode="External"/><Relationship Id="rId5" Type="http://schemas.openxmlformats.org/officeDocument/2006/relationships/hyperlink" Target="https://www.imason.com/mobile-app-calculator)" TargetMode="External"/><Relationship Id="rId6" Type="http://schemas.openxmlformats.org/officeDocument/2006/relationships/hyperlink" Target="http://www.kinvey.com/app-cost-estimator)" TargetMode="External"/><Relationship Id="rId7" Type="http://schemas.openxmlformats.org/officeDocument/2006/relationships/hyperlink" Target="http://www.propelics.com/enterprise-mobile-app-cost-calculator/)" TargetMode="External"/><Relationship Id="rId8" Type="http://schemas.openxmlformats.org/officeDocument/2006/relationships/hyperlink" Target="https://www.visualize-roi.com/launch/kony/cloud/)" TargetMode="External"/><Relationship Id="rId9" Type="http://schemas.openxmlformats.org/officeDocument/2006/relationships/hyperlink" Target="http://howmuchtomakeanapp.com/)" TargetMode="External"/><Relationship Id="rId10" Type="http://schemas.openxmlformats.org/officeDocument/2006/relationships/hyperlink" Target="https://waspmobile.com/services/mobile/app-cost-calculator/)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png"/><Relationship Id="rId12" Type="http://schemas.openxmlformats.org/officeDocument/2006/relationships/image" Target="../media/image24.png"/><Relationship Id="rId13" Type="http://schemas.openxmlformats.org/officeDocument/2006/relationships/image" Target="../media/image25.png"/><Relationship Id="rId14" Type="http://schemas.openxmlformats.org/officeDocument/2006/relationships/image" Target="../media/image26.png"/><Relationship Id="rId15" Type="http://schemas.openxmlformats.org/officeDocument/2006/relationships/image" Target="../media/image27.png"/><Relationship Id="rId16" Type="http://schemas.openxmlformats.org/officeDocument/2006/relationships/image" Target="../media/image28.png"/><Relationship Id="rId17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11.png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9" Type="http://schemas.openxmlformats.org/officeDocument/2006/relationships/image" Target="../media/image21.png"/><Relationship Id="rId10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8" Type="http://schemas.openxmlformats.org/officeDocument/2006/relationships/image" Target="../media/image34.png"/><Relationship Id="rId9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0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hart" Target="../charts/chart2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hyperlink" Target="https://developer.android.com/about/dashboards/index.html" TargetMode="External"/><Relationship Id="rId5" Type="http://schemas.openxmlformats.org/officeDocument/2006/relationships/image" Target="../media/image10.png"/><Relationship Id="rId6" Type="http://schemas.openxmlformats.org/officeDocument/2006/relationships/chart" Target="../charts/chart4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5" Type="http://schemas.openxmlformats.org/officeDocument/2006/relationships/hyperlink" Target="http://resources.kinvey.com/docs/State+of+Enterprise+Mobility+Survey+2014+-+Kinvey.pdf" TargetMode="External"/><Relationship Id="rId6" Type="http://schemas.openxmlformats.org/officeDocument/2006/relationships/hyperlink" Target="https://www.forrester.com/report/The+Forrester+Wave+Mobile+Development+Platforms+Q4+2016/-/E-RES133266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 idx="4294967295"/>
          </p:nvPr>
        </p:nvSpPr>
        <p:spPr>
          <a:xfrm>
            <a:off x="1680088" y="2263094"/>
            <a:ext cx="6188529" cy="67604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-FR" sz="4800" dirty="0" smtClean="0"/>
              <a:t>Mobile </a:t>
            </a:r>
            <a:r>
              <a:rPr lang="fr-FR" sz="4800" dirty="0" err="1" smtClean="0"/>
              <a:t>development</a:t>
            </a:r>
            <a:endParaRPr lang="fr" sz="4800" dirty="0"/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0050" y="2788666"/>
            <a:ext cx="1478756" cy="1352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9342" y="2939143"/>
            <a:ext cx="1224643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53"/>
          <a:stretch/>
        </p:blipFill>
        <p:spPr>
          <a:xfrm>
            <a:off x="-24582" y="3530105"/>
            <a:ext cx="1438181" cy="16133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	Simulators</a:t>
            </a:r>
            <a:endParaRPr lang="en-GB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501242" y="1242647"/>
            <a:ext cx="8409674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sz="2000" dirty="0" err="1" smtClean="0">
                <a:latin typeface="Gill Sans" charset="0"/>
                <a:ea typeface="Gill Sans" charset="0"/>
                <a:cs typeface="Gill Sans" charset="0"/>
              </a:rPr>
              <a:t>Otreva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3"/>
              </a:rPr>
              <a:t>http://howmuchtobuildanapp.com/)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sz="2000" dirty="0" err="1" smtClean="0">
                <a:latin typeface="Gill Sans" charset="0"/>
                <a:ea typeface="Gill Sans" charset="0"/>
                <a:cs typeface="Gill Sans" charset="0"/>
              </a:rPr>
              <a:t>Tusnua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 design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4"/>
              </a:rPr>
              <a:t>http://appestimator.tusnuadesigns.net/)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sz="2000" dirty="0" err="1" smtClean="0">
                <a:latin typeface="Gill Sans" charset="0"/>
                <a:ea typeface="Gill Sans" charset="0"/>
                <a:cs typeface="Gill Sans" charset="0"/>
              </a:rPr>
              <a:t>Imason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5"/>
              </a:rPr>
              <a:t>https://www.imason.com/mobile-app-calculator)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sz="2000" dirty="0" err="1" smtClean="0">
                <a:latin typeface="Gill Sans" charset="0"/>
                <a:ea typeface="Gill Sans" charset="0"/>
                <a:cs typeface="Gill Sans" charset="0"/>
              </a:rPr>
              <a:t>Kinvey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6"/>
              </a:rPr>
              <a:t>http://www.kinvey.com/app-cost-estimator)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sz="2000" dirty="0" err="1" smtClean="0">
                <a:latin typeface="Gill Sans" charset="0"/>
                <a:ea typeface="Gill Sans" charset="0"/>
                <a:cs typeface="Gill Sans" charset="0"/>
              </a:rPr>
              <a:t>Propelics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7"/>
              </a:rPr>
              <a:t>http://www.propelics.com/enterprise-mobile-app-cost-calculator/)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sz="2000" dirty="0" err="1" smtClean="0">
                <a:latin typeface="Gill Sans" charset="0"/>
                <a:ea typeface="Gill Sans" charset="0"/>
                <a:cs typeface="Gill Sans" charset="0"/>
              </a:rPr>
              <a:t>Kony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8"/>
              </a:rPr>
              <a:t>https://www.visualize-roi.com/launch/kony/cloud/)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Crew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9"/>
              </a:rPr>
              <a:t>http://howmuchtomakeanapp.com/)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Wasp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10"/>
              </a:rPr>
              <a:t>https://waspmobile.com/services/mobile/app-cost-calculator/)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sz="2000" dirty="0" err="1" smtClean="0">
                <a:latin typeface="Gill Sans" charset="0"/>
                <a:ea typeface="Gill Sans" charset="0"/>
                <a:cs typeface="Gill Sans" charset="0"/>
              </a:rPr>
              <a:t>Oozou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11"/>
              </a:rPr>
              <a:t>https://estimatemyapp.com/)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sz="2000" dirty="0" err="1" smtClean="0">
                <a:latin typeface="Gill Sans" charset="0"/>
                <a:ea typeface="Gill Sans" charset="0"/>
                <a:cs typeface="Gill Sans" charset="0"/>
              </a:rPr>
              <a:t>Yeeply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 (</a:t>
            </a:r>
            <a:r>
              <a:rPr lang="en-GB" sz="2000" dirty="0" smtClean="0">
                <a:latin typeface="Gill Sans" charset="0"/>
                <a:ea typeface="Gill Sans" charset="0"/>
                <a:cs typeface="Gill Sans" charset="0"/>
                <a:hlinkClick r:id="rId12"/>
              </a:rPr>
              <a:t>https://www.combiencoutemonapp.com/)</a:t>
            </a:r>
            <a:endParaRPr lang="en-GB" sz="2000" dirty="0" smtClean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583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	Perspectives</a:t>
            </a:r>
            <a:endParaRPr lang="en-GB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695569" y="754374"/>
            <a:ext cx="763196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Gill Sans" charset="0"/>
                <a:ea typeface="Gill Sans" charset="0"/>
                <a:cs typeface="Gill Sans" charset="0"/>
              </a:rPr>
              <a:t>« through 2017, the market demand for mobile app development services will grow at least five times faster than internal IT organization capacity to deliver them. »</a:t>
            </a:r>
          </a:p>
          <a:p>
            <a:r>
              <a:rPr lang="en-GB" dirty="0" smtClean="0">
                <a:latin typeface="Gill Sans" charset="0"/>
                <a:ea typeface="Gill Sans" charset="0"/>
                <a:cs typeface="Gill Sans" charset="0"/>
              </a:rPr>
              <a:t>Gartner, The Enterprise App Explosion : Scaling One to 100 Mobile Apps, Adrian </a:t>
            </a:r>
            <a:r>
              <a:rPr lang="en-GB" dirty="0" err="1" smtClean="0">
                <a:latin typeface="Gill Sans" charset="0"/>
                <a:ea typeface="Gill Sans" charset="0"/>
                <a:cs typeface="Gill Sans" charset="0"/>
              </a:rPr>
              <a:t>Leow</a:t>
            </a:r>
            <a:r>
              <a:rPr lang="en-GB" dirty="0" smtClean="0">
                <a:latin typeface="Gill Sans" charset="0"/>
                <a:ea typeface="Gill Sans" charset="0"/>
                <a:cs typeface="Gill Sans" charset="0"/>
              </a:rPr>
              <a:t>, 7th may 2015</a:t>
            </a:r>
            <a:endParaRPr lang="en-GB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1026" name="Picture 2" descr="https://lh3.googleusercontent.com/TwZd-IVXBZ9AEuMRXG_-MinpxRIvXbvuemuXJOuHYbCCGz67tS3DZMVz5YZwCovl0d5fXKNkc5dnMz1LppzCks4PaRndw_OVz22aAbgscmztjMZoNzVGuUqhQIpy7K5mG4mH5yot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853" y="2110171"/>
            <a:ext cx="4357255" cy="289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128865" y="2341415"/>
            <a:ext cx="386195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From </a:t>
            </a:r>
            <a:r>
              <a:rPr lang="en-GB" dirty="0" err="1" smtClean="0"/>
              <a:t>Eurapp</a:t>
            </a:r>
            <a:r>
              <a:rPr lang="en-GB" dirty="0" smtClean="0"/>
              <a:t> (2014) between 2013 and 2018 :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 smtClean="0"/>
              <a:t>number of </a:t>
            </a:r>
            <a:r>
              <a:rPr lang="en-GB" dirty="0" err="1" smtClean="0"/>
              <a:t>devs</a:t>
            </a:r>
            <a:r>
              <a:rPr lang="en-GB" dirty="0" smtClean="0"/>
              <a:t> will grow from 1 to 3 M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 smtClean="0"/>
              <a:t>helpdesk staff from 800k to 2.1M</a:t>
            </a:r>
          </a:p>
        </p:txBody>
      </p:sp>
    </p:spTree>
    <p:extLst>
      <p:ext uri="{BB962C8B-B14F-4D97-AF65-F5344CB8AC3E}">
        <p14:creationId xmlns:p14="http://schemas.microsoft.com/office/powerpoint/2010/main" val="1334723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3281931" y="4522673"/>
            <a:ext cx="2100195" cy="363300"/>
          </a:xfrm>
          <a:prstGeom prst="roundRect">
            <a:avLst>
              <a:gd name="adj" fmla="val 16667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C#</a:t>
            </a:r>
          </a:p>
        </p:txBody>
      </p:sp>
      <p:sp>
        <p:nvSpPr>
          <p:cNvPr id="127" name="Shape 127"/>
          <p:cNvSpPr/>
          <p:nvPr/>
        </p:nvSpPr>
        <p:spPr>
          <a:xfrm>
            <a:off x="3281931" y="4142273"/>
            <a:ext cx="2100195" cy="363300"/>
          </a:xfrm>
          <a:prstGeom prst="roundRect">
            <a:avLst>
              <a:gd name="adj" fmla="val 16667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Objective C / swift</a:t>
            </a:r>
          </a:p>
        </p:txBody>
      </p:sp>
      <p:sp>
        <p:nvSpPr>
          <p:cNvPr id="131" name="Shape 131"/>
          <p:cNvSpPr/>
          <p:nvPr/>
        </p:nvSpPr>
        <p:spPr>
          <a:xfrm>
            <a:off x="3281931" y="3760523"/>
            <a:ext cx="5690143" cy="363300"/>
          </a:xfrm>
          <a:prstGeom prst="roundRect">
            <a:avLst>
              <a:gd name="adj" fmla="val 16667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Java</a:t>
            </a:r>
          </a:p>
        </p:txBody>
      </p:sp>
      <p:sp>
        <p:nvSpPr>
          <p:cNvPr id="126" name="Shape 126"/>
          <p:cNvSpPr/>
          <p:nvPr/>
        </p:nvSpPr>
        <p:spPr>
          <a:xfrm>
            <a:off x="2069433" y="3035345"/>
            <a:ext cx="6919042" cy="560700"/>
          </a:xfrm>
          <a:prstGeom prst="roundRect">
            <a:avLst>
              <a:gd name="adj" fmla="val 8983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-FR" sz="12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lang="fr" sz="1200" b="1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Qt</a:t>
            </a:r>
            <a:r>
              <a:rPr lang="fr" sz="12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(C+, QML, JS),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Xamarin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(C#),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Appcelerator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Titanium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(JS), Ruby motion (Ruby),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Unity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(C#,BOO),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Marmalade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(*), ...</a:t>
            </a:r>
          </a:p>
        </p:txBody>
      </p:sp>
      <p:sp>
        <p:nvSpPr>
          <p:cNvPr id="125" name="Shape 125"/>
          <p:cNvSpPr/>
          <p:nvPr/>
        </p:nvSpPr>
        <p:spPr>
          <a:xfrm>
            <a:off x="2069432" y="2312448"/>
            <a:ext cx="6902493" cy="516000"/>
          </a:xfrm>
          <a:prstGeom prst="roundRect">
            <a:avLst>
              <a:gd name="adj" fmla="val 16667"/>
            </a:avLst>
          </a:prstGeom>
          <a:solidFill>
            <a:schemeClr val="tx1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-FR" sz="12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lang="fr" sz="1200" b="1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PhoneGap</a:t>
            </a:r>
            <a:r>
              <a:rPr lang="fr" sz="12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(Apache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Cordova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), Rho Mobile,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Ionic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Sensa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Touch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Intel SDK,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Onsen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UI, JQuery mobile, Mobile </a:t>
            </a:r>
            <a:r>
              <a:rPr lang="fr" sz="12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Angular</a:t>
            </a:r>
            <a:r>
              <a:rPr lang="fr" sz="12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UI...</a:t>
            </a:r>
          </a:p>
        </p:txBody>
      </p:sp>
      <p:sp>
        <p:nvSpPr>
          <p:cNvPr id="124" name="Shape 124"/>
          <p:cNvSpPr/>
          <p:nvPr/>
        </p:nvSpPr>
        <p:spPr>
          <a:xfrm>
            <a:off x="2069432" y="1059412"/>
            <a:ext cx="6902493" cy="652815"/>
          </a:xfrm>
          <a:prstGeom prst="roundRect">
            <a:avLst>
              <a:gd name="adj" fmla="val 8589"/>
            </a:avLst>
          </a:prstGeom>
          <a:solidFill>
            <a:srgbClr val="93C47D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lang="fr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JQuery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Vaadin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Angular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JS,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Ember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Backbone.js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React</a:t>
            </a:r>
            <a:r>
              <a:rPr lang="fr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/Flux</a:t>
            </a:r>
          </a:p>
        </p:txBody>
      </p:sp>
      <p:sp>
        <p:nvSpPr>
          <p:cNvPr id="113" name="Shape 113"/>
          <p:cNvSpPr/>
          <p:nvPr/>
        </p:nvSpPr>
        <p:spPr>
          <a:xfrm>
            <a:off x="121375" y="2150573"/>
            <a:ext cx="9022499" cy="2881199"/>
          </a:xfrm>
          <a:prstGeom prst="roundRect">
            <a:avLst>
              <a:gd name="adj" fmla="val 6331"/>
            </a:avLst>
          </a:prstGeom>
          <a:noFill/>
          <a:ln w="127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 smtClean="0">
                <a:solidFill>
                  <a:schemeClr val="accent1"/>
                </a:solidFill>
                <a:latin typeface="Syncopate"/>
                <a:ea typeface="Syncopate"/>
                <a:cs typeface="Syncopate"/>
                <a:sym typeface="Syncopate"/>
              </a:rPr>
              <a:t>App</a:t>
            </a:r>
            <a:endParaRPr lang="fr" sz="3200" b="1" dirty="0">
              <a:solidFill>
                <a:schemeClr val="accent1"/>
              </a:solidFill>
              <a:latin typeface="Syncopate"/>
              <a:ea typeface="Syncopate"/>
              <a:cs typeface="Syncopate"/>
              <a:sym typeface="Syncopate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00" dirty="0" err="1" smtClean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downloadable</a:t>
            </a:r>
            <a:r>
              <a:rPr lang="fr-FR" sz="600" dirty="0" smtClean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600" dirty="0" err="1" smtClean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from</a:t>
            </a:r>
            <a:r>
              <a:rPr lang="fr-FR" sz="600" dirty="0" smtClean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a store</a:t>
            </a:r>
            <a:endParaRPr lang="fr" sz="600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>
            <a:off x="116575" y="596298"/>
            <a:ext cx="9022499" cy="1509299"/>
          </a:xfrm>
          <a:prstGeom prst="roundRect">
            <a:avLst>
              <a:gd name="adj" fmla="val 11468"/>
            </a:avLst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3200" b="1" dirty="0">
                <a:solidFill>
                  <a:schemeClr val="accent2"/>
                </a:solidFill>
                <a:latin typeface="Syncopate"/>
                <a:ea typeface="Syncopate"/>
                <a:cs typeface="Syncopate"/>
                <a:sym typeface="Syncopate"/>
              </a:rPr>
              <a:t>Web</a:t>
            </a:r>
          </a:p>
          <a:p>
            <a:pPr lvl="0" rtl="0">
              <a:spcBef>
                <a:spcPts val="0"/>
              </a:spcBef>
              <a:buNone/>
            </a:pPr>
            <a:r>
              <a:rPr lang="fr-FR" sz="600" dirty="0" err="1" smtClean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available</a:t>
            </a:r>
            <a:r>
              <a:rPr lang="fr-FR" sz="600" dirty="0" smtClean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600" dirty="0" err="1" smtClean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r>
              <a:rPr lang="fr-FR" sz="600" dirty="0" smtClean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a browser</a:t>
            </a:r>
            <a:endParaRPr lang="fr" sz="600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/>
          <p:nvPr/>
        </p:nvSpPr>
        <p:spPr>
          <a:xfrm>
            <a:off x="3208225" y="757023"/>
            <a:ext cx="384599" cy="2832899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8250" y="16350"/>
            <a:ext cx="8826599" cy="403879"/>
          </a:xfrm>
        </p:spPr>
        <p:txBody>
          <a:bodyPr/>
          <a:lstStyle/>
          <a:p>
            <a:pPr lvl="0"/>
            <a:r>
              <a:rPr lang="fr-FR" dirty="0" smtClean="0"/>
              <a:t>	</a:t>
            </a:r>
            <a:r>
              <a:rPr lang="fr-FR" dirty="0" err="1" smtClean="0"/>
              <a:t>Different</a:t>
            </a:r>
            <a:r>
              <a:rPr lang="fr-FR" dirty="0" smtClean="0"/>
              <a:t> </a:t>
            </a:r>
            <a:r>
              <a:rPr lang="fr-FR" dirty="0" err="1" smtClean="0"/>
              <a:t>ways</a:t>
            </a:r>
            <a:r>
              <a:rPr lang="fr-FR" dirty="0" smtClean="0"/>
              <a:t> for building an </a:t>
            </a:r>
            <a:r>
              <a:rPr lang="fr-FR" dirty="0" err="1" smtClean="0"/>
              <a:t>app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117" name="Shape 117"/>
          <p:cNvSpPr/>
          <p:nvPr/>
        </p:nvSpPr>
        <p:spPr>
          <a:xfrm>
            <a:off x="3205000" y="3760673"/>
            <a:ext cx="384599" cy="3633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Shape 118"/>
          <p:cNvSpPr/>
          <p:nvPr/>
        </p:nvSpPr>
        <p:spPr>
          <a:xfrm>
            <a:off x="3205000" y="4141673"/>
            <a:ext cx="384599" cy="3633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1564125" y="2312968"/>
            <a:ext cx="1617900" cy="529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b="1">
                <a:solidFill>
                  <a:srgbClr val="FFFFFF"/>
                </a:solidFill>
              </a:rPr>
              <a:t>Hybrid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fr" sz="600">
                <a:solidFill>
                  <a:srgbClr val="EFEFEF"/>
                </a:solidFill>
              </a:rPr>
              <a:t>Contenu dans une application</a:t>
            </a:r>
          </a:p>
        </p:txBody>
      </p:sp>
      <p:sp>
        <p:nvSpPr>
          <p:cNvPr id="120" name="Shape 120"/>
          <p:cNvSpPr/>
          <p:nvPr/>
        </p:nvSpPr>
        <p:spPr>
          <a:xfrm>
            <a:off x="1564125" y="3029091"/>
            <a:ext cx="1617900" cy="560700"/>
          </a:xfrm>
          <a:prstGeom prst="roundRect">
            <a:avLst>
              <a:gd name="adj" fmla="val 8721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b="1">
                <a:solidFill>
                  <a:srgbClr val="FFFFFF"/>
                </a:solidFill>
              </a:rPr>
              <a:t>Native CPF</a:t>
            </a:r>
          </a:p>
        </p:txBody>
      </p:sp>
      <p:sp>
        <p:nvSpPr>
          <p:cNvPr id="121" name="Shape 121"/>
          <p:cNvSpPr/>
          <p:nvPr/>
        </p:nvSpPr>
        <p:spPr>
          <a:xfrm>
            <a:off x="1564125" y="3760673"/>
            <a:ext cx="1617900" cy="1125299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b="1">
                <a:solidFill>
                  <a:srgbClr val="FFFFFF"/>
                </a:solidFill>
              </a:rPr>
              <a:t>Native</a:t>
            </a:r>
          </a:p>
        </p:txBody>
      </p:sp>
      <p:sp>
        <p:nvSpPr>
          <p:cNvPr id="122" name="Shape 122"/>
          <p:cNvSpPr/>
          <p:nvPr/>
        </p:nvSpPr>
        <p:spPr>
          <a:xfrm>
            <a:off x="1562850" y="1488529"/>
            <a:ext cx="1617900" cy="440999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b="1" dirty="0">
                <a:solidFill>
                  <a:srgbClr val="FFFFFF"/>
                </a:solidFill>
              </a:rPr>
              <a:t>Web App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fr-FR" sz="600" dirty="0" smtClean="0">
                <a:solidFill>
                  <a:srgbClr val="EFEFEF"/>
                </a:solidFill>
              </a:rPr>
              <a:t>web mobile </a:t>
            </a:r>
            <a:r>
              <a:rPr lang="fr-FR" sz="600" dirty="0" err="1" smtClean="0">
                <a:solidFill>
                  <a:srgbClr val="EFEFEF"/>
                </a:solidFill>
              </a:rPr>
              <a:t>having</a:t>
            </a:r>
            <a:r>
              <a:rPr lang="fr-FR" sz="600" dirty="0" smtClean="0">
                <a:solidFill>
                  <a:srgbClr val="EFEFEF"/>
                </a:solidFill>
              </a:rPr>
              <a:t> an </a:t>
            </a:r>
            <a:r>
              <a:rPr lang="fr-FR" sz="600" dirty="0" err="1" smtClean="0">
                <a:solidFill>
                  <a:srgbClr val="EFEFEF"/>
                </a:solidFill>
              </a:rPr>
              <a:t>app</a:t>
            </a:r>
            <a:r>
              <a:rPr lang="fr-FR" sz="600" dirty="0" smtClean="0">
                <a:solidFill>
                  <a:srgbClr val="EFEFEF"/>
                </a:solidFill>
              </a:rPr>
              <a:t> look &amp; </a:t>
            </a:r>
            <a:r>
              <a:rPr lang="fr-FR" sz="600" dirty="0" err="1" smtClean="0">
                <a:solidFill>
                  <a:srgbClr val="EFEFEF"/>
                </a:solidFill>
              </a:rPr>
              <a:t>feel</a:t>
            </a:r>
            <a:endParaRPr lang="fr" sz="600" dirty="0">
              <a:solidFill>
                <a:srgbClr val="EFEFEF"/>
              </a:solidFill>
            </a:endParaRPr>
          </a:p>
        </p:txBody>
      </p:sp>
      <p:sp>
        <p:nvSpPr>
          <p:cNvPr id="123" name="Shape 123"/>
          <p:cNvSpPr/>
          <p:nvPr/>
        </p:nvSpPr>
        <p:spPr>
          <a:xfrm>
            <a:off x="1564125" y="756948"/>
            <a:ext cx="1617900" cy="5607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b="1" dirty="0">
                <a:solidFill>
                  <a:srgbClr val="FFFFFF"/>
                </a:solidFill>
              </a:rPr>
              <a:t>Web mobile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fr-FR" sz="600" dirty="0" smtClean="0">
                <a:solidFill>
                  <a:srgbClr val="EFEFEF"/>
                </a:solidFill>
              </a:rPr>
              <a:t>Mobile </a:t>
            </a:r>
            <a:r>
              <a:rPr lang="fr-FR" sz="600" dirty="0" err="1" smtClean="0">
                <a:solidFill>
                  <a:srgbClr val="EFEFEF"/>
                </a:solidFill>
              </a:rPr>
              <a:t>optimized</a:t>
            </a:r>
            <a:r>
              <a:rPr lang="fr-FR" sz="600" dirty="0" smtClean="0">
                <a:solidFill>
                  <a:srgbClr val="EFEFEF"/>
                </a:solidFill>
              </a:rPr>
              <a:t> </a:t>
            </a:r>
            <a:r>
              <a:rPr lang="fr-FR" sz="600" dirty="0" err="1" smtClean="0">
                <a:solidFill>
                  <a:srgbClr val="EFEFEF"/>
                </a:solidFill>
              </a:rPr>
              <a:t>website</a:t>
            </a:r>
            <a:endParaRPr lang="fr" sz="600" dirty="0">
              <a:solidFill>
                <a:srgbClr val="EFEFE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fr" sz="600" dirty="0">
                <a:solidFill>
                  <a:srgbClr val="EFEFEF"/>
                </a:solidFill>
              </a:rPr>
              <a:t>Adaptative design / Responsive design</a:t>
            </a:r>
          </a:p>
        </p:txBody>
      </p:sp>
      <p:sp>
        <p:nvSpPr>
          <p:cNvPr id="128" name="Shape 128"/>
          <p:cNvSpPr/>
          <p:nvPr/>
        </p:nvSpPr>
        <p:spPr>
          <a:xfrm>
            <a:off x="3205000" y="4522673"/>
            <a:ext cx="384599" cy="3633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Shape 129" descr="511px-Android_robot.svg.png"/>
          <p:cNvPicPr preferRelativeResize="0"/>
          <p:nvPr/>
        </p:nvPicPr>
        <p:blipFill>
          <a:blip r:embed="rId3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99032" y="3826973"/>
            <a:ext cx="19650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 descr="Windows_Phone_7_Connector.png"/>
          <p:cNvPicPr preferRelativeResize="0"/>
          <p:nvPr/>
        </p:nvPicPr>
        <p:blipFill>
          <a:blip r:embed="rId4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1932" y="4588955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 descr="osx.png"/>
          <p:cNvPicPr preferRelativeResize="0"/>
          <p:nvPr/>
        </p:nvPicPr>
        <p:blipFill>
          <a:blip r:embed="rId5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1932" y="4207961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 descr="Windows_Phone_7_Connector.png"/>
          <p:cNvPicPr preferRelativeResize="0"/>
          <p:nvPr/>
        </p:nvPicPr>
        <p:blipFill>
          <a:blip r:embed="rId4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1932" y="2255673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Shape 135" descr="osx.png"/>
          <p:cNvPicPr preferRelativeResize="0"/>
          <p:nvPr/>
        </p:nvPicPr>
        <p:blipFill>
          <a:blip r:embed="rId5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81932" y="1791623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 descr="511px-Android_robot.svg.png"/>
          <p:cNvPicPr preferRelativeResize="0"/>
          <p:nvPr/>
        </p:nvPicPr>
        <p:blipFill>
          <a:blip r:embed="rId3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99032" y="1327573"/>
            <a:ext cx="19650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 descr="blackberry-logo.png"/>
          <p:cNvPicPr preferRelativeResize="0"/>
          <p:nvPr/>
        </p:nvPicPr>
        <p:blipFill>
          <a:blip r:embed="rId6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27642" y="2719723"/>
            <a:ext cx="356480" cy="23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Shape 138"/>
          <p:cNvSpPr/>
          <p:nvPr/>
        </p:nvSpPr>
        <p:spPr>
          <a:xfrm>
            <a:off x="3621975" y="757023"/>
            <a:ext cx="384599" cy="2071500"/>
          </a:xfrm>
          <a:prstGeom prst="roundRect">
            <a:avLst>
              <a:gd name="adj" fmla="val 16667"/>
            </a:avLst>
          </a:prstGeom>
          <a:solidFill>
            <a:schemeClr val="tx2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endParaRPr sz="6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Shape 139"/>
          <p:cNvPicPr preferRelativeResize="0"/>
          <p:nvPr/>
        </p:nvPicPr>
        <p:blipFill>
          <a:blip r:embed="rId7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56256" y="970948"/>
            <a:ext cx="289849" cy="28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8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56256" y="1703573"/>
            <a:ext cx="289850" cy="28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9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702912" y="2436199"/>
            <a:ext cx="196525" cy="275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ctrTitle" idx="4294967295"/>
          </p:nvPr>
        </p:nvSpPr>
        <p:spPr>
          <a:xfrm>
            <a:off x="1471636" y="2449286"/>
            <a:ext cx="5600699" cy="93345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0" b="1" dirty="0" err="1" smtClean="0">
                <a:latin typeface="Chalkboard" charset="0"/>
                <a:ea typeface="Chalkboard" charset="0"/>
                <a:cs typeface="Chalkboard" charset="0"/>
              </a:rPr>
              <a:t>Qt</a:t>
            </a:r>
            <a:r>
              <a:rPr lang="fr-FR" sz="6000" b="1" dirty="0" smtClean="0">
                <a:latin typeface="Chalkboard" charset="0"/>
                <a:ea typeface="Chalkboard" charset="0"/>
                <a:cs typeface="Chalkboard" charset="0"/>
              </a:rPr>
              <a:t> </a:t>
            </a:r>
            <a:r>
              <a:rPr lang="fr-FR" sz="6000" b="1" dirty="0" err="1" smtClean="0">
                <a:latin typeface="Chalkboard" charset="0"/>
                <a:ea typeface="Chalkboard" charset="0"/>
                <a:cs typeface="Chalkboard" charset="0"/>
              </a:rPr>
              <a:t>overview</a:t>
            </a:r>
            <a:endParaRPr lang="fr" sz="6000" b="1" dirty="0"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147" name="Shape 147"/>
          <p:cNvSpPr txBox="1"/>
          <p:nvPr/>
        </p:nvSpPr>
        <p:spPr>
          <a:xfrm>
            <a:off x="8803300" y="4599475"/>
            <a:ext cx="261299" cy="4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/>
              <a:t>2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986" y="1206000"/>
            <a:ext cx="1080000" cy="1080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5810" y="1794356"/>
            <a:ext cx="2331724" cy="2331724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55" name="Shape 155"/>
          <p:cNvSpPr/>
          <p:nvPr/>
        </p:nvSpPr>
        <p:spPr>
          <a:xfrm>
            <a:off x="148892" y="2028284"/>
            <a:ext cx="2669565" cy="931934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" sz="2800" b="1" dirty="0">
                <a:solidFill>
                  <a:srgbClr val="FFFFFF"/>
                </a:solidFill>
              </a:rPr>
              <a:t>Langage</a:t>
            </a:r>
          </a:p>
        </p:txBody>
      </p:sp>
      <p:sp>
        <p:nvSpPr>
          <p:cNvPr id="156" name="Shape 156"/>
          <p:cNvSpPr/>
          <p:nvPr/>
        </p:nvSpPr>
        <p:spPr>
          <a:xfrm>
            <a:off x="685166" y="3808549"/>
            <a:ext cx="2669565" cy="931934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-FR" sz="2800" b="1" dirty="0" smtClean="0">
                <a:solidFill>
                  <a:srgbClr val="FFFFFF"/>
                </a:solidFill>
              </a:rPr>
              <a:t>Library</a:t>
            </a:r>
            <a:endParaRPr lang="fr" sz="2800" b="1" dirty="0">
              <a:solidFill>
                <a:srgbClr val="FFFFFF"/>
              </a:solidFill>
            </a:endParaRPr>
          </a:p>
        </p:txBody>
      </p:sp>
      <p:sp>
        <p:nvSpPr>
          <p:cNvPr id="157" name="Shape 157"/>
          <p:cNvSpPr/>
          <p:nvPr/>
        </p:nvSpPr>
        <p:spPr>
          <a:xfrm>
            <a:off x="1353794" y="713986"/>
            <a:ext cx="2669565" cy="931934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" sz="2800" b="1">
                <a:solidFill>
                  <a:srgbClr val="FFFFFF"/>
                </a:solidFill>
              </a:rPr>
              <a:t>Concept</a:t>
            </a:r>
          </a:p>
        </p:txBody>
      </p:sp>
      <p:sp>
        <p:nvSpPr>
          <p:cNvPr id="158" name="Shape 158"/>
          <p:cNvSpPr/>
          <p:nvPr/>
        </p:nvSpPr>
        <p:spPr>
          <a:xfrm>
            <a:off x="5517534" y="3660113"/>
            <a:ext cx="2669565" cy="931934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-FR" sz="2800" b="1" dirty="0" smtClean="0">
                <a:solidFill>
                  <a:srgbClr val="FFFFFF"/>
                </a:solidFill>
              </a:rPr>
              <a:t>Tools</a:t>
            </a:r>
            <a:endParaRPr lang="fr" sz="2800" b="1" dirty="0">
              <a:solidFill>
                <a:srgbClr val="FFFFFF"/>
              </a:solidFill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5239826" y="920183"/>
            <a:ext cx="2669565" cy="931934"/>
          </a:xfrm>
          <a:prstGeom prst="roundRect">
            <a:avLst>
              <a:gd name="adj" fmla="val 28187"/>
            </a:avLst>
          </a:prstGeom>
          <a:solidFill>
            <a:srgbClr val="92D050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" sz="2800" b="1" dirty="0" err="1" smtClean="0">
                <a:solidFill>
                  <a:srgbClr val="FFFFFF"/>
                </a:solidFill>
              </a:rPr>
              <a:t>Prom</a:t>
            </a:r>
            <a:r>
              <a:rPr lang="fr-FR" sz="2800" b="1" dirty="0" err="1" smtClean="0">
                <a:solidFill>
                  <a:srgbClr val="FFFFFF"/>
                </a:solidFill>
              </a:rPr>
              <a:t>is</a:t>
            </a:r>
            <a:r>
              <a:rPr lang="fr" sz="2800" b="1" dirty="0" smtClean="0">
                <a:solidFill>
                  <a:srgbClr val="FFFFFF"/>
                </a:solidFill>
              </a:rPr>
              <a:t>e</a:t>
            </a:r>
            <a:endParaRPr lang="fr" sz="2800" b="1" dirty="0">
              <a:solidFill>
                <a:srgbClr val="FFFFFF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</a:t>
            </a:r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Qt</a:t>
            </a:r>
            <a:r>
              <a:rPr lang="fr-FR" dirty="0" smtClean="0"/>
              <a:t> ?</a:t>
            </a:r>
            <a:endParaRPr lang="fr-FR" dirty="0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50" y="16350"/>
            <a:ext cx="473242" cy="47324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/>
        </p:nvSpPr>
        <p:spPr>
          <a:xfrm>
            <a:off x="389176" y="1370092"/>
            <a:ext cx="8381999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fr-FR" sz="2400" b="1" dirty="0" err="1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tool</a:t>
            </a:r>
            <a:r>
              <a:rPr lang="fr-FR" sz="2400" b="1" dirty="0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box</a:t>
            </a:r>
            <a:endParaRPr lang="fr" sz="2400" b="1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98151" y="817273"/>
            <a:ext cx="8381999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2400" b="1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A C++ </a:t>
            </a:r>
            <a:r>
              <a:rPr lang="fr-FR" sz="2400" b="1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library</a:t>
            </a:r>
            <a:endParaRPr lang="fr" sz="2400" b="1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Shape 175"/>
          <p:cNvSpPr txBox="1"/>
          <p:nvPr/>
        </p:nvSpPr>
        <p:spPr>
          <a:xfrm>
            <a:off x="389176" y="3028550"/>
            <a:ext cx="8359800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a promise</a:t>
            </a:r>
            <a:endParaRPr lang="fr" sz="2400" b="1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Shape 191"/>
          <p:cNvSpPr txBox="1"/>
          <p:nvPr/>
        </p:nvSpPr>
        <p:spPr>
          <a:xfrm>
            <a:off x="366951" y="2475730"/>
            <a:ext cx="8381999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 b="1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licences</a:t>
            </a:r>
            <a:endParaRPr lang="fr" sz="2400" b="1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Shape 193"/>
          <p:cNvSpPr txBox="1"/>
          <p:nvPr/>
        </p:nvSpPr>
        <p:spPr>
          <a:xfrm>
            <a:off x="366951" y="1922911"/>
            <a:ext cx="8381999" cy="396000"/>
          </a:xfrm>
          <a:prstGeom prst="rect">
            <a:avLst/>
          </a:prstGeom>
          <a:noFill/>
          <a:ln w="762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fr" sz="2400" b="1" dirty="0" err="1" smtClean="0">
                <a:solidFill>
                  <a:schemeClr val="bg2">
                    <a:lumMod val="5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oncepts</a:t>
            </a:r>
            <a:endParaRPr lang="fr" sz="2400" b="1" dirty="0">
              <a:solidFill>
                <a:schemeClr val="bg2">
                  <a:lumMod val="5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	</a:t>
            </a:r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Qt</a:t>
            </a:r>
            <a:r>
              <a:rPr lang="fr-FR" dirty="0" smtClean="0"/>
              <a:t> ?</a:t>
            </a:r>
            <a:endParaRPr lang="fr-FR" dirty="0"/>
          </a:p>
        </p:txBody>
      </p:sp>
      <p:sp>
        <p:nvSpPr>
          <p:cNvPr id="173" name="Shape 173"/>
          <p:cNvSpPr txBox="1"/>
          <p:nvPr/>
        </p:nvSpPr>
        <p:spPr>
          <a:xfrm>
            <a:off x="2825375" y="1411496"/>
            <a:ext cx="5140800" cy="337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QtCreator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QtAssistant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GUI Designer,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Build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suite (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QMake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QBS)</a:t>
            </a:r>
          </a:p>
        </p:txBody>
      </p:sp>
      <p:pic>
        <p:nvPicPr>
          <p:cNvPr id="176" name="Shape 176" descr="511px-Android_robot.sv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774" y="4371923"/>
            <a:ext cx="634750" cy="745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 descr="os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3307" y="4340663"/>
            <a:ext cx="822800" cy="8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 descr="Windows_Phone_7_Connecto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9076" y="4780523"/>
            <a:ext cx="290949" cy="29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 descr="blackberry-logo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89856" y="4401084"/>
            <a:ext cx="449515" cy="29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55475" y="4371923"/>
            <a:ext cx="696299" cy="69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8160" y="4371925"/>
            <a:ext cx="600260" cy="69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54525" y="4399440"/>
            <a:ext cx="822799" cy="718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Shape 18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930872" y="4464998"/>
            <a:ext cx="1191201" cy="20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137376" y="4371929"/>
            <a:ext cx="290950" cy="365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12">
            <a:alphaModFix/>
          </a:blip>
          <a:srcRect t="26117" b="24584"/>
          <a:stretch/>
        </p:blipFill>
        <p:spPr>
          <a:xfrm>
            <a:off x="5930862" y="4699448"/>
            <a:ext cx="1191224" cy="33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Shape 186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360305" y="4395558"/>
            <a:ext cx="386450" cy="386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951332" y="4395560"/>
            <a:ext cx="822781" cy="22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131710" y="4864973"/>
            <a:ext cx="1470713" cy="20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Shape 189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5058275" y="4781048"/>
            <a:ext cx="337500" cy="33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/>
          <p:nvPr/>
        </p:nvSpPr>
        <p:spPr>
          <a:xfrm>
            <a:off x="2950051" y="717892"/>
            <a:ext cx="5332800" cy="58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Network and </a:t>
            </a:r>
            <a:r>
              <a:rPr lang="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communication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Multithreading, </a:t>
            </a:r>
            <a:r>
              <a:rPr lang="fr" sz="1200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Multim</a:t>
            </a:r>
            <a:r>
              <a:rPr lang="fr-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dia </a:t>
            </a:r>
            <a:r>
              <a:rPr lang="fr-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fr-FR" sz="1200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sensors</a:t>
            </a:r>
            <a:r>
              <a:rPr lang="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-FR" sz="1200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database</a:t>
            </a:r>
            <a:r>
              <a:rPr lang="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3D (OpenGL), Web, XML, JSON</a:t>
            </a:r>
            <a:r>
              <a:rPr lang="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PDF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...</a:t>
            </a:r>
          </a:p>
          <a:p>
            <a:pPr lvl="0" rtl="0">
              <a:spcBef>
                <a:spcPts val="0"/>
              </a:spcBef>
              <a:buNone/>
            </a:pPr>
            <a:endParaRPr sz="1200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Shape 192"/>
          <p:cNvSpPr txBox="1"/>
          <p:nvPr/>
        </p:nvSpPr>
        <p:spPr>
          <a:xfrm>
            <a:off x="3635524" y="2517134"/>
            <a:ext cx="2877300" cy="2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Propriatary</a:t>
            </a:r>
            <a:r>
              <a:rPr lang="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GPL, LGPL</a:t>
            </a:r>
          </a:p>
        </p:txBody>
      </p:sp>
      <p:sp>
        <p:nvSpPr>
          <p:cNvPr id="194" name="Shape 194"/>
          <p:cNvSpPr txBox="1"/>
          <p:nvPr/>
        </p:nvSpPr>
        <p:spPr>
          <a:xfrm>
            <a:off x="2220730" y="1943051"/>
            <a:ext cx="5332800" cy="337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QtQuick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Signals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/ Slots, Widget, Model-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View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Delegate</a:t>
            </a:r>
            <a:endParaRPr lang="fr" sz="1200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Shape 195"/>
          <p:cNvSpPr txBox="1"/>
          <p:nvPr/>
        </p:nvSpPr>
        <p:spPr>
          <a:xfrm>
            <a:off x="2403624" y="3069953"/>
            <a:ext cx="2877300" cy="2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“Code once,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deploy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dirty="0" err="1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everywhere</a:t>
            </a:r>
            <a:r>
              <a:rPr lang="fr" sz="1200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!”</a:t>
            </a:r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5" y="8926"/>
            <a:ext cx="473242" cy="47324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dirty="0" smtClean="0"/>
              <a:t>	</a:t>
            </a:r>
            <a:r>
              <a:rPr lang="fr" dirty="0" smtClean="0"/>
              <a:t>UI </a:t>
            </a:r>
            <a:r>
              <a:rPr lang="fr" dirty="0"/>
              <a:t>: </a:t>
            </a:r>
            <a:r>
              <a:rPr lang="fr-FR" dirty="0" err="1" smtClean="0"/>
              <a:t>several</a:t>
            </a:r>
            <a:r>
              <a:rPr lang="fr-FR" dirty="0" smtClean="0"/>
              <a:t> possible options</a:t>
            </a:r>
            <a:r>
              <a:rPr lang="fr" dirty="0" smtClean="0"/>
              <a:t>...</a:t>
            </a:r>
            <a:endParaRPr lang="fr-FR" dirty="0"/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942" y="984587"/>
            <a:ext cx="3965075" cy="240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6385" y="330261"/>
            <a:ext cx="4100538" cy="240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Shape 2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5737" y="1602671"/>
            <a:ext cx="2484499" cy="169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67556" y="3415613"/>
            <a:ext cx="2794698" cy="159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5869" y="2447709"/>
            <a:ext cx="2794699" cy="2541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Shape 20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1467" y="3088316"/>
            <a:ext cx="2794698" cy="188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5" y="18208"/>
            <a:ext cx="473242" cy="4732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471900" y="-23274"/>
            <a:ext cx="8222100" cy="5045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-FR" dirty="0" smtClean="0"/>
              <a:t>	</a:t>
            </a:r>
            <a:r>
              <a:rPr lang="fr" dirty="0" err="1" smtClean="0"/>
              <a:t>Histori</a:t>
            </a:r>
            <a:r>
              <a:rPr lang="fr-FR" dirty="0" smtClean="0"/>
              <a:t>cal</a:t>
            </a:r>
            <a:endParaRPr lang="fr" dirty="0"/>
          </a:p>
        </p:txBody>
      </p:sp>
      <p:pic>
        <p:nvPicPr>
          <p:cNvPr id="42" name="Imag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26" y="81079"/>
            <a:ext cx="473242" cy="473242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2591"/>
            <a:ext cx="9144000" cy="409903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dirty="0" smtClean="0"/>
              <a:t>	</a:t>
            </a:r>
            <a:r>
              <a:rPr lang="fr" dirty="0" smtClean="0"/>
              <a:t>Historique </a:t>
            </a:r>
            <a:r>
              <a:rPr lang="fr" dirty="0"/>
              <a:t>releases Qt5 avec les améliorations concernant le </a:t>
            </a:r>
            <a:r>
              <a:rPr lang="fr" dirty="0" smtClean="0"/>
              <a:t>mobile</a:t>
            </a:r>
            <a:endParaRPr lang="fr-FR" dirty="0"/>
          </a:p>
        </p:txBody>
      </p:sp>
      <p:sp>
        <p:nvSpPr>
          <p:cNvPr id="256" name="Shape 256"/>
          <p:cNvSpPr/>
          <p:nvPr/>
        </p:nvSpPr>
        <p:spPr>
          <a:xfrm>
            <a:off x="107025" y="7115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5.0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786750" y="759825"/>
            <a:ext cx="47139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u="sng">
                <a:latin typeface="Calibri"/>
                <a:ea typeface="Calibri"/>
                <a:cs typeface="Calibri"/>
                <a:sym typeface="Calibri"/>
              </a:rPr>
              <a:t>19/12/2012</a:t>
            </a:r>
            <a:r>
              <a:rPr lang="fr">
                <a:latin typeface="Calibri"/>
                <a:ea typeface="Calibri"/>
                <a:cs typeface="Calibri"/>
                <a:sym typeface="Calibri"/>
              </a:rPr>
              <a:t> : QML, QtQuick, Location (géolocalisation) </a:t>
            </a:r>
          </a:p>
        </p:txBody>
      </p:sp>
      <p:sp>
        <p:nvSpPr>
          <p:cNvPr id="258" name="Shape 258"/>
          <p:cNvSpPr/>
          <p:nvPr/>
        </p:nvSpPr>
        <p:spPr>
          <a:xfrm>
            <a:off x="107025" y="11687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5.1</a:t>
            </a:r>
          </a:p>
        </p:txBody>
      </p:sp>
      <p:sp>
        <p:nvSpPr>
          <p:cNvPr id="259" name="Shape 259"/>
          <p:cNvSpPr txBox="1"/>
          <p:nvPr/>
        </p:nvSpPr>
        <p:spPr>
          <a:xfrm>
            <a:off x="786749" y="12170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03/07/2013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Quick controls, Sensors (Android, iOS, Blackberry), Qt for Android (Technology preview), Qt for iOS (Technology preview)</a:t>
            </a:r>
          </a:p>
        </p:txBody>
      </p:sp>
      <p:sp>
        <p:nvSpPr>
          <p:cNvPr id="260" name="Shape 260"/>
          <p:cNvSpPr/>
          <p:nvPr/>
        </p:nvSpPr>
        <p:spPr>
          <a:xfrm>
            <a:off x="107025" y="16259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5.2</a:t>
            </a:r>
          </a:p>
        </p:txBody>
      </p:sp>
      <p:sp>
        <p:nvSpPr>
          <p:cNvPr id="261" name="Shape 261"/>
          <p:cNvSpPr txBox="1"/>
          <p:nvPr/>
        </p:nvSpPr>
        <p:spPr>
          <a:xfrm>
            <a:off x="786749" y="16742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12/12/13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Positionning, NFC, Bluetooth, Windows Extra, Mac extra, Android extra, Qt for Android, Qt for IOS</a:t>
            </a:r>
          </a:p>
        </p:txBody>
      </p:sp>
      <p:sp>
        <p:nvSpPr>
          <p:cNvPr id="262" name="Shape 262"/>
          <p:cNvSpPr/>
          <p:nvPr/>
        </p:nvSpPr>
        <p:spPr>
          <a:xfrm>
            <a:off x="107025" y="20831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5.3</a:t>
            </a:r>
          </a:p>
        </p:txBody>
      </p:sp>
      <p:sp>
        <p:nvSpPr>
          <p:cNvPr id="263" name="Shape 263"/>
          <p:cNvSpPr txBox="1"/>
          <p:nvPr/>
        </p:nvSpPr>
        <p:spPr>
          <a:xfrm>
            <a:off x="786749" y="21314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20/05/2014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iOS (input Method, word completion,...), Positioning (Android,iOS), Bluetooth(Android)</a:t>
            </a:r>
          </a:p>
        </p:txBody>
      </p:sp>
      <p:sp>
        <p:nvSpPr>
          <p:cNvPr id="264" name="Shape 264"/>
          <p:cNvSpPr/>
          <p:nvPr/>
        </p:nvSpPr>
        <p:spPr>
          <a:xfrm>
            <a:off x="107025" y="25403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5.4</a:t>
            </a:r>
          </a:p>
        </p:txBody>
      </p:sp>
      <p:sp>
        <p:nvSpPr>
          <p:cNvPr id="265" name="Shape 265"/>
          <p:cNvSpPr txBox="1"/>
          <p:nvPr/>
        </p:nvSpPr>
        <p:spPr>
          <a:xfrm>
            <a:off x="786749" y="25886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10/12/2014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Bluetooth LE (Android only and Technology Preview), Qt for WinRT, limited iOS native style (popup menu, text selection)</a:t>
            </a:r>
          </a:p>
        </p:txBody>
      </p:sp>
      <p:sp>
        <p:nvSpPr>
          <p:cNvPr id="266" name="Shape 266"/>
          <p:cNvSpPr/>
          <p:nvPr/>
        </p:nvSpPr>
        <p:spPr>
          <a:xfrm>
            <a:off x="107025" y="29975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5.5</a:t>
            </a:r>
          </a:p>
        </p:txBody>
      </p:sp>
      <p:sp>
        <p:nvSpPr>
          <p:cNvPr id="267" name="Shape 267"/>
          <p:cNvSpPr txBox="1"/>
          <p:nvPr/>
        </p:nvSpPr>
        <p:spPr>
          <a:xfrm>
            <a:off x="786749" y="30458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 dirty="0">
                <a:latin typeface="Calibri"/>
                <a:ea typeface="Calibri"/>
                <a:cs typeface="Calibri"/>
                <a:sym typeface="Calibri"/>
              </a:rPr>
              <a:t>01/07/2015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: Bluetooth LE, </a:t>
            </a:r>
            <a:r>
              <a:rPr lang="fr" sz="1200" dirty="0" smtClean="0">
                <a:latin typeface="Calibri"/>
                <a:ea typeface="Calibri"/>
                <a:cs typeface="Calibri"/>
                <a:sym typeface="Calibri"/>
              </a:rPr>
              <a:t>Q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fr" sz="1200" dirty="0" smtClean="0">
                <a:latin typeface="Calibri"/>
                <a:ea typeface="Calibri"/>
                <a:cs typeface="Calibri"/>
                <a:sym typeface="Calibri"/>
              </a:rPr>
              <a:t>3D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, Location (Route),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Canvas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3D,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Webview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(iOS)</a:t>
            </a:r>
          </a:p>
        </p:txBody>
      </p:sp>
      <p:sp>
        <p:nvSpPr>
          <p:cNvPr id="268" name="Shape 268"/>
          <p:cNvSpPr txBox="1"/>
          <p:nvPr/>
        </p:nvSpPr>
        <p:spPr>
          <a:xfrm rot="20289985">
            <a:off x="6552634" y="4363452"/>
            <a:ext cx="2727724" cy="3629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-FR" b="1" dirty="0" smtClean="0">
                <a:solidFill>
                  <a:schemeClr val="bg2"/>
                </a:solidFill>
                <a:latin typeface="Syncopate"/>
                <a:ea typeface="Syncopate"/>
                <a:cs typeface="Syncopate"/>
                <a:sym typeface="Syncopate"/>
              </a:rPr>
              <a:t>2 releases per </a:t>
            </a:r>
            <a:r>
              <a:rPr lang="fr-FR" b="1" dirty="0" err="1" smtClean="0">
                <a:solidFill>
                  <a:schemeClr val="bg2"/>
                </a:solidFill>
                <a:latin typeface="Syncopate"/>
                <a:ea typeface="Syncopate"/>
                <a:cs typeface="Syncopate"/>
                <a:sym typeface="Syncopate"/>
              </a:rPr>
              <a:t>year</a:t>
            </a:r>
            <a:r>
              <a:rPr lang="fr" b="1" dirty="0" smtClean="0">
                <a:solidFill>
                  <a:schemeClr val="bg2"/>
                </a:solidFill>
                <a:latin typeface="Syncopate"/>
                <a:ea typeface="Syncopate"/>
                <a:cs typeface="Syncopate"/>
                <a:sym typeface="Syncopate"/>
              </a:rPr>
              <a:t> </a:t>
            </a:r>
            <a:r>
              <a:rPr lang="fr" b="1" dirty="0">
                <a:solidFill>
                  <a:schemeClr val="bg2"/>
                </a:solidFill>
                <a:latin typeface="Syncopate"/>
                <a:ea typeface="Syncopate"/>
                <a:cs typeface="Syncopate"/>
                <a:sym typeface="Syncopate"/>
              </a:rPr>
              <a:t>!</a:t>
            </a:r>
          </a:p>
        </p:txBody>
      </p:sp>
      <p:sp>
        <p:nvSpPr>
          <p:cNvPr id="269" name="Shape 269"/>
          <p:cNvSpPr/>
          <p:nvPr/>
        </p:nvSpPr>
        <p:spPr>
          <a:xfrm>
            <a:off x="107025" y="3454725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2"/>
                </a:solidFill>
              </a:rPr>
              <a:t>5.6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786749" y="3503025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200" u="sng">
                <a:latin typeface="Calibri"/>
                <a:ea typeface="Calibri"/>
                <a:cs typeface="Calibri"/>
                <a:sym typeface="Calibri"/>
              </a:rPr>
              <a:t>16/03/2016</a:t>
            </a:r>
            <a:r>
              <a:rPr lang="fr" sz="1200">
                <a:latin typeface="Calibri"/>
                <a:ea typeface="Calibri"/>
                <a:cs typeface="Calibri"/>
                <a:sym typeface="Calibri"/>
              </a:rPr>
              <a:t> : Qt Speech (tech preview), QtQuick Controls 2.0 (tech preview)</a:t>
            </a:r>
          </a:p>
        </p:txBody>
      </p:sp>
      <p:sp>
        <p:nvSpPr>
          <p:cNvPr id="271" name="Shape 271"/>
          <p:cNvSpPr/>
          <p:nvPr/>
        </p:nvSpPr>
        <p:spPr>
          <a:xfrm>
            <a:off x="107025" y="3937828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chemeClr val="accent2"/>
                </a:solidFill>
              </a:rPr>
              <a:t>5.7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786749" y="3986128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1200" u="sng" dirty="0" smtClean="0">
                <a:latin typeface="Calibri"/>
                <a:ea typeface="Calibri"/>
                <a:cs typeface="Calibri"/>
                <a:sym typeface="Calibri"/>
              </a:rPr>
              <a:t>15</a:t>
            </a:r>
            <a:r>
              <a:rPr lang="fr" sz="1200" u="sng" dirty="0" smtClean="0">
                <a:latin typeface="Calibri"/>
                <a:ea typeface="Calibri"/>
                <a:cs typeface="Calibri"/>
                <a:sym typeface="Calibri"/>
              </a:rPr>
              <a:t>/0</a:t>
            </a:r>
            <a:r>
              <a:rPr lang="fr-FR" sz="1200" u="sng" dirty="0" smtClean="0"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lang="fr" sz="1200" u="sng" dirty="0" smtClean="0">
                <a:latin typeface="Calibri"/>
                <a:ea typeface="Calibri"/>
                <a:cs typeface="Calibri"/>
                <a:sym typeface="Calibri"/>
              </a:rPr>
              <a:t>/2016</a:t>
            </a:r>
            <a:r>
              <a:rPr lang="fr" sz="12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Qt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Speech,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QtQuick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Controls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2.0 avec style iOS,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Material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, Universal</a:t>
            </a:r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94"/>
            <a:ext cx="473242" cy="473242"/>
          </a:xfrm>
          <a:prstGeom prst="rect">
            <a:avLst/>
          </a:prstGeom>
        </p:spPr>
      </p:pic>
      <p:sp>
        <p:nvSpPr>
          <p:cNvPr id="22" name="Shape 271"/>
          <p:cNvSpPr/>
          <p:nvPr/>
        </p:nvSpPr>
        <p:spPr>
          <a:xfrm>
            <a:off x="107026" y="4403047"/>
            <a:ext cx="642125" cy="504524"/>
          </a:xfrm>
          <a:prstGeom prst="flowChartPunchedTap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chemeClr val="accent2"/>
                </a:solidFill>
              </a:rPr>
              <a:t>5.</a:t>
            </a:r>
            <a:r>
              <a:rPr lang="fr-FR" dirty="0" smtClean="0">
                <a:solidFill>
                  <a:schemeClr val="accent2"/>
                </a:solidFill>
              </a:rPr>
              <a:t>8</a:t>
            </a:r>
            <a:endParaRPr lang="fr" dirty="0">
              <a:solidFill>
                <a:schemeClr val="accent2"/>
              </a:solidFill>
            </a:endParaRPr>
          </a:p>
        </p:txBody>
      </p:sp>
      <p:sp>
        <p:nvSpPr>
          <p:cNvPr id="23" name="Shape 272"/>
          <p:cNvSpPr txBox="1"/>
          <p:nvPr/>
        </p:nvSpPr>
        <p:spPr>
          <a:xfrm>
            <a:off x="786750" y="4419263"/>
            <a:ext cx="8294400" cy="44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1200" u="sng" dirty="0" smtClean="0">
                <a:latin typeface="Calibri"/>
                <a:ea typeface="Calibri"/>
                <a:cs typeface="Calibri"/>
                <a:sym typeface="Calibri"/>
              </a:rPr>
              <a:t>23</a:t>
            </a:r>
            <a:r>
              <a:rPr lang="fr" sz="1200" u="sng" dirty="0" smtClean="0">
                <a:latin typeface="Calibri"/>
                <a:ea typeface="Calibri"/>
                <a:cs typeface="Calibri"/>
                <a:sym typeface="Calibri"/>
              </a:rPr>
              <a:t>/0</a:t>
            </a:r>
            <a:r>
              <a:rPr lang="fr-FR" sz="1200" u="sng" dirty="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fr" sz="1200" u="sng" dirty="0" smtClean="0">
                <a:latin typeface="Calibri"/>
                <a:ea typeface="Calibri"/>
                <a:cs typeface="Calibri"/>
                <a:sym typeface="Calibri"/>
              </a:rPr>
              <a:t>/201</a:t>
            </a:r>
            <a:r>
              <a:rPr lang="fr-FR" sz="1200" u="sng" dirty="0" smtClean="0"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fr" sz="12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fr" sz="1200" dirty="0" err="1">
                <a:latin typeface="Calibri"/>
                <a:ea typeface="Calibri"/>
                <a:cs typeface="Calibri"/>
                <a:sym typeface="Calibri"/>
              </a:rPr>
              <a:t>Qt</a:t>
            </a:r>
            <a:r>
              <a:rPr lang="fr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WebEngine</a:t>
            </a:r>
            <a:r>
              <a:rPr lang="fr-FR" sz="1200" dirty="0" smtClean="0">
                <a:latin typeface="Calibri"/>
                <a:ea typeface="Calibri"/>
                <a:cs typeface="Calibri"/>
                <a:sym typeface="Calibri"/>
              </a:rPr>
              <a:t>, Network 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Auth</a:t>
            </a:r>
            <a:r>
              <a:rPr lang="fr-FR" sz="1200" dirty="0" smtClean="0"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tech</a:t>
            </a:r>
            <a:r>
              <a:rPr lang="fr-FR" sz="12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dirty="0" err="1" smtClean="0">
                <a:latin typeface="Calibri"/>
                <a:ea typeface="Calibri"/>
                <a:cs typeface="Calibri"/>
                <a:sym typeface="Calibri"/>
              </a:rPr>
              <a:t>preview</a:t>
            </a:r>
            <a:r>
              <a:rPr lang="fr-FR" sz="1200" dirty="0" smtClean="0">
                <a:latin typeface="Calibri"/>
                <a:ea typeface="Calibri"/>
                <a:cs typeface="Calibri"/>
                <a:sym typeface="Calibri"/>
              </a:rPr>
              <a:t>) </a:t>
            </a:r>
            <a:endParaRPr lang="fr" sz="1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ctrTitle" idx="4294967295"/>
          </p:nvPr>
        </p:nvSpPr>
        <p:spPr>
          <a:xfrm>
            <a:off x="261258" y="2521404"/>
            <a:ext cx="8221663" cy="93345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fr-FR" sz="6000" b="1" dirty="0" smtClean="0">
                <a:latin typeface="Chalkboard" charset="0"/>
                <a:ea typeface="Chalkboard" charset="0"/>
                <a:cs typeface="Chalkboard" charset="0"/>
              </a:rPr>
              <a:t>Focus on </a:t>
            </a:r>
            <a:r>
              <a:rPr lang="fr" sz="6000" b="1" dirty="0" err="1" smtClean="0">
                <a:latin typeface="Chalkboard" charset="0"/>
                <a:ea typeface="Chalkboard" charset="0"/>
                <a:cs typeface="Chalkboard" charset="0"/>
              </a:rPr>
              <a:t>QtQuick</a:t>
            </a:r>
            <a:endParaRPr lang="fr" sz="6000" b="1" dirty="0"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278" name="Shape 278"/>
          <p:cNvSpPr txBox="1"/>
          <p:nvPr/>
        </p:nvSpPr>
        <p:spPr>
          <a:xfrm>
            <a:off x="8803300" y="4599475"/>
            <a:ext cx="261299" cy="4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/>
              <a:t>3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300" y="936172"/>
            <a:ext cx="1576614" cy="15766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109728" y="3347358"/>
            <a:ext cx="3108960" cy="41857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-FR" sz="2400" i="1" dirty="0" smtClean="0">
                <a:latin typeface="Beirut" charset="-78"/>
                <a:ea typeface="Beirut" charset="-78"/>
                <a:cs typeface="Beirut" charset="-78"/>
              </a:rPr>
              <a:t>Plan de la présentation</a:t>
            </a:r>
            <a:endParaRPr lang="fr" sz="2400" i="1" dirty="0">
              <a:latin typeface="Beirut" charset="-78"/>
              <a:ea typeface="Beirut" charset="-78"/>
              <a:cs typeface="Beirut" charset="-78"/>
            </a:endParaRPr>
          </a:p>
        </p:txBody>
      </p:sp>
      <p:sp>
        <p:nvSpPr>
          <p:cNvPr id="86" name="Shape 86"/>
          <p:cNvSpPr txBox="1"/>
          <p:nvPr/>
        </p:nvSpPr>
        <p:spPr>
          <a:xfrm>
            <a:off x="4632960" y="409348"/>
            <a:ext cx="4227737" cy="445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fr-FR" sz="2800" b="1" dirty="0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Introduction</a:t>
            </a:r>
            <a:endParaRPr lang="fr-FR" sz="2800" b="1" dirty="0">
              <a:latin typeface="Gill Sans" charset="0"/>
              <a:ea typeface="Gill Sans" charset="0"/>
              <a:cs typeface="Gill Sans" charset="0"/>
            </a:endParaRPr>
          </a:p>
          <a:p>
            <a:pPr>
              <a:lnSpc>
                <a:spcPct val="150000"/>
              </a:lnSpc>
            </a:pPr>
            <a:r>
              <a:rPr lang="fr-FR" sz="2400" dirty="0" smtClean="0">
                <a:latin typeface="Gill Sans" charset="0"/>
                <a:ea typeface="Gill Sans" charset="0"/>
                <a:cs typeface="Gill Sans" charset="0"/>
              </a:rPr>
              <a:t>Mobile applications </a:t>
            </a:r>
          </a:p>
          <a:p>
            <a:pPr>
              <a:lnSpc>
                <a:spcPct val="150000"/>
              </a:lnSpc>
            </a:pPr>
            <a:r>
              <a:rPr lang="fr-FR" sz="2400" dirty="0" err="1" smtClean="0">
                <a:latin typeface="Gill Sans" charset="0"/>
                <a:ea typeface="Gill Sans" charset="0"/>
                <a:cs typeface="Gill Sans" charset="0"/>
              </a:rPr>
              <a:t>Qt</a:t>
            </a:r>
            <a:r>
              <a:rPr lang="fr-FR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400" dirty="0" err="1" smtClean="0">
                <a:latin typeface="Gill Sans" charset="0"/>
                <a:ea typeface="Gill Sans" charset="0"/>
                <a:cs typeface="Gill Sans" charset="0"/>
              </a:rPr>
              <a:t>overview</a:t>
            </a:r>
            <a:r>
              <a:rPr lang="fr-FR" sz="2400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fr-FR" sz="2400" dirty="0">
                <a:latin typeface="Gill Sans" charset="0"/>
                <a:ea typeface="Gill Sans" charset="0"/>
                <a:cs typeface="Gill Sans" charset="0"/>
              </a:rPr>
            </a:br>
            <a:r>
              <a:rPr lang="fr-FR" sz="2400" dirty="0" smtClean="0">
                <a:latin typeface="Gill Sans" charset="0"/>
                <a:ea typeface="Gill Sans" charset="0"/>
                <a:cs typeface="Gill Sans" charset="0"/>
              </a:rPr>
              <a:t>Focus on </a:t>
            </a:r>
            <a:r>
              <a:rPr lang="fr-FR" sz="2400" dirty="0" err="1" smtClean="0">
                <a:latin typeface="Gill Sans" charset="0"/>
                <a:ea typeface="Gill Sans" charset="0"/>
                <a:cs typeface="Gill Sans" charset="0"/>
              </a:rPr>
              <a:t>QtQuick</a:t>
            </a:r>
            <a:r>
              <a:rPr lang="fr-FR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endParaRPr lang="fr-FR" sz="2400" dirty="0">
              <a:latin typeface="Gill Sans" charset="0"/>
              <a:ea typeface="Gill Sans" charset="0"/>
              <a:cs typeface="Gill Sans" charset="0"/>
            </a:endParaRPr>
          </a:p>
          <a:p>
            <a:pPr>
              <a:lnSpc>
                <a:spcPct val="150000"/>
              </a:lnSpc>
            </a:pPr>
            <a:r>
              <a:rPr lang="fr-FR" sz="2800" b="1" dirty="0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Workshop</a:t>
            </a:r>
            <a:r>
              <a:rPr lang="fr-FR" sz="2800" b="1" dirty="0">
                <a:latin typeface="Gill Sans" charset="0"/>
                <a:ea typeface="Gill Sans" charset="0"/>
                <a:cs typeface="Gill Sans" charset="0"/>
              </a:rPr>
              <a:t/>
            </a:r>
            <a:br>
              <a:rPr lang="fr-FR" sz="2800" b="1" dirty="0">
                <a:latin typeface="Gill Sans" charset="0"/>
                <a:ea typeface="Gill Sans" charset="0"/>
                <a:cs typeface="Gill Sans" charset="0"/>
              </a:rPr>
            </a:br>
            <a:r>
              <a:rPr lang="fr-FR" sz="2800" b="1" dirty="0" smtClean="0">
                <a:solidFill>
                  <a:schemeClr val="accent1"/>
                </a:solidFill>
                <a:latin typeface="Gill Sans" charset="0"/>
                <a:ea typeface="Gill Sans" charset="0"/>
                <a:cs typeface="Gill Sans" charset="0"/>
              </a:rPr>
              <a:t>Q/A</a:t>
            </a:r>
            <a:endParaRPr lang="fr-FR" sz="2800" dirty="0">
              <a:solidFill>
                <a:schemeClr val="accent1"/>
              </a:solidFill>
              <a:latin typeface="Gill Sans" charset="0"/>
              <a:ea typeface="Gill Sans" charset="0"/>
              <a:cs typeface="Gill Sans" charset="0"/>
            </a:endParaRPr>
          </a:p>
          <a:p>
            <a:pPr marL="457200" marR="0" lvl="0" indent="-2286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ambria"/>
              <a:buNone/>
              <a:tabLst/>
              <a:defRPr/>
            </a:pPr>
            <a:endParaRPr lang="fr" sz="2800" dirty="0">
              <a:latin typeface="Gill Sans" charset="0"/>
              <a:ea typeface="Gill Sans" charset="0"/>
              <a:cs typeface="Gill Sans" charset="0"/>
              <a:sym typeface="Cambria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40" y="1320800"/>
            <a:ext cx="1440000" cy="180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797" y="1193154"/>
            <a:ext cx="3600000" cy="360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" y="1006930"/>
            <a:ext cx="3600000" cy="3600000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dirty="0" smtClean="0"/>
              <a:t>	The </a:t>
            </a:r>
            <a:r>
              <a:rPr lang="fr" dirty="0" err="1" smtClean="0"/>
              <a:t>QtQuick</a:t>
            </a:r>
            <a:r>
              <a:rPr lang="fr-FR" dirty="0" smtClean="0"/>
              <a:t> concept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2801142" y="2499772"/>
            <a:ext cx="343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fr-FR" sz="1200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Having</a:t>
            </a:r>
            <a:r>
              <a:rPr lang="fr-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the best of 2 </a:t>
            </a:r>
            <a:r>
              <a:rPr lang="fr-FR" sz="1200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worlds</a:t>
            </a:r>
            <a:r>
              <a:rPr lang="fr-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: C++ power </a:t>
            </a:r>
            <a:r>
              <a:rPr lang="fr-FR" sz="1200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serving</a:t>
            </a:r>
            <a:r>
              <a:rPr lang="fr-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FR" sz="1200" dirty="0" err="1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stunning</a:t>
            </a:r>
            <a:r>
              <a:rPr lang="fr-FR" sz="1200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 QML base UI </a:t>
            </a:r>
            <a:r>
              <a:rPr lang="fr" sz="1200" b="1" dirty="0" smtClean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  <a:endParaRPr lang="fr" sz="1200" b="1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just"/>
            <a:endParaRPr lang="fr-FR" sz="12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599" y="2053772"/>
            <a:ext cx="3342000" cy="304800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1861"/>
            <a:ext cx="669471" cy="6694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226075" y="1846800"/>
            <a:ext cx="2807999" cy="3163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fr-FR" dirty="0" err="1" smtClean="0"/>
              <a:t>Declarative</a:t>
            </a:r>
            <a:r>
              <a:rPr lang="fr-FR" dirty="0" smtClean="0"/>
              <a:t> </a:t>
            </a:r>
            <a:r>
              <a:rPr lang="fr" dirty="0" smtClean="0"/>
              <a:t>langage </a:t>
            </a:r>
            <a:endParaRPr lang="fr-FR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fr" dirty="0" err="1" smtClean="0"/>
              <a:t>modularit</a:t>
            </a:r>
            <a:r>
              <a:rPr lang="fr-FR" dirty="0" smtClean="0"/>
              <a:t>y</a:t>
            </a:r>
            <a:r>
              <a:rPr lang="fr" dirty="0" smtClean="0"/>
              <a:t> </a:t>
            </a:r>
            <a:r>
              <a:rPr lang="fr" dirty="0"/>
              <a:t>(plugins)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fr" dirty="0"/>
              <a:t>Animation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fr-FR" dirty="0" smtClean="0"/>
              <a:t>3D hardware </a:t>
            </a:r>
            <a:r>
              <a:rPr lang="fr-FR" dirty="0" err="1"/>
              <a:t>a</a:t>
            </a:r>
            <a:r>
              <a:rPr lang="fr-FR" dirty="0" err="1" smtClean="0"/>
              <a:t>ccelerated</a:t>
            </a:r>
            <a:r>
              <a:rPr lang="fr-FR" dirty="0" smtClean="0"/>
              <a:t> </a:t>
            </a:r>
            <a:r>
              <a:rPr lang="fr-FR" dirty="0" err="1" smtClean="0"/>
              <a:t>rendering</a:t>
            </a:r>
            <a:endParaRPr lang="fr" dirty="0"/>
          </a:p>
          <a:p>
            <a:pPr marL="457200" lvl="0" indent="-228600" rtl="0">
              <a:spcBef>
                <a:spcPts val="0"/>
              </a:spcBef>
            </a:pPr>
            <a:r>
              <a:rPr lang="fr-FR" dirty="0" smtClean="0"/>
              <a:t>DOM model</a:t>
            </a:r>
            <a:endParaRPr lang="fr" dirty="0"/>
          </a:p>
          <a:p>
            <a:pPr marL="457200" lvl="0" indent="-228600">
              <a:spcBef>
                <a:spcPts val="0"/>
              </a:spcBef>
            </a:pPr>
            <a:r>
              <a:rPr lang="fr-FR" dirty="0" smtClean="0"/>
              <a:t>ECMA </a:t>
            </a:r>
            <a:r>
              <a:rPr lang="fr-FR" dirty="0" err="1" smtClean="0"/>
              <a:t>compliant</a:t>
            </a:r>
            <a:r>
              <a:rPr lang="fr-FR" dirty="0" smtClean="0"/>
              <a:t> </a:t>
            </a:r>
            <a:r>
              <a:rPr lang="fr-FR" dirty="0" err="1" smtClean="0"/>
              <a:t>engine</a:t>
            </a:r>
            <a:r>
              <a:rPr lang="fr-FR" dirty="0" smtClean="0"/>
              <a:t> (</a:t>
            </a:r>
            <a:r>
              <a:rPr lang="fr" dirty="0" err="1" smtClean="0"/>
              <a:t>javascript</a:t>
            </a:r>
            <a:r>
              <a:rPr lang="fr-FR" dirty="0" smtClean="0"/>
              <a:t>)</a:t>
            </a:r>
            <a:endParaRPr lang="fr" dirty="0"/>
          </a:p>
        </p:txBody>
      </p:sp>
      <p:sp>
        <p:nvSpPr>
          <p:cNvPr id="299" name="Shape 299"/>
          <p:cNvSpPr txBox="1">
            <a:spLocks noGrp="1"/>
          </p:cNvSpPr>
          <p:nvPr>
            <p:ph type="title"/>
          </p:nvPr>
        </p:nvSpPr>
        <p:spPr>
          <a:xfrm>
            <a:off x="825589" y="1162314"/>
            <a:ext cx="1901100" cy="48388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" dirty="0" smtClean="0"/>
              <a:t>?</a:t>
            </a:r>
            <a:endParaRPr lang="fr" dirty="0"/>
          </a:p>
        </p:txBody>
      </p:sp>
      <p:sp>
        <p:nvSpPr>
          <p:cNvPr id="301" name="Shape 301"/>
          <p:cNvSpPr txBox="1"/>
          <p:nvPr/>
        </p:nvSpPr>
        <p:spPr>
          <a:xfrm>
            <a:off x="3341068" y="66516"/>
            <a:ext cx="5748900" cy="50094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rgbClr val="99999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80800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QtQuick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800080"/>
                </a:solidFill>
                <a:latin typeface="Consolas"/>
                <a:ea typeface="Consolas"/>
                <a:cs typeface="Consolas"/>
                <a:sym typeface="Consolas"/>
              </a:rPr>
              <a:t>Rectangle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page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width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320;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480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"lightgray"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>
                <a:solidFill>
                  <a:srgbClr val="800080"/>
                </a:solidFill>
                <a:latin typeface="Consolas"/>
                <a:ea typeface="Consolas"/>
                <a:cs typeface="Consolas"/>
                <a:sym typeface="Consolas"/>
              </a:rPr>
              <a:t>Text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helloText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text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"Hello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world!"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15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anchors.horizontalCenter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page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.horizontalCenter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font.pointSize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24;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font.bold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>
                <a:solidFill>
                  <a:srgbClr val="800080"/>
                </a:solidFill>
                <a:latin typeface="Consolas"/>
                <a:ea typeface="Consolas"/>
                <a:cs typeface="Consolas"/>
                <a:sym typeface="Consolas"/>
              </a:rPr>
              <a:t>MouseArea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anchors.fill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parent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fr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onClicked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fr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fr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200">
                <a:solidFill>
                  <a:srgbClr val="80800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fr" sz="12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(true)</a:t>
            </a:r>
            <a:r>
              <a:rPr lang="fr" sz="12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fr" sz="1200">
                <a:latin typeface="Consolas"/>
                <a:ea typeface="Consolas"/>
                <a:cs typeface="Consolas"/>
                <a:sym typeface="Consolas"/>
              </a:rPr>
              <a:t>Console.log(</a:t>
            </a:r>
            <a:r>
              <a:rPr lang="fr" sz="1200" i="1">
                <a:latin typeface="Consolas"/>
                <a:ea typeface="Consolas"/>
                <a:cs typeface="Consolas"/>
                <a:sym typeface="Consolas"/>
              </a:rPr>
              <a:t>parent</a:t>
            </a:r>
            <a:r>
              <a:rPr lang="fr" sz="1200">
                <a:latin typeface="Consolas"/>
                <a:ea typeface="Consolas"/>
                <a:cs typeface="Consolas"/>
                <a:sym typeface="Consolas"/>
              </a:rPr>
              <a:t>.text)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 sz="10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 sz="10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 sz="1000">
                <a:solidFill>
                  <a:srgbClr val="C0C0C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fr" sz="1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89" y="0"/>
            <a:ext cx="1454678" cy="14546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/>
        </p:nvSpPr>
        <p:spPr>
          <a:xfrm>
            <a:off x="1437475" y="1319914"/>
            <a:ext cx="7384800" cy="2891999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Basic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dirty="0" smtClean="0"/>
              <a:t>	</a:t>
            </a:r>
            <a:r>
              <a:rPr lang="fr-FR" dirty="0" err="1" smtClean="0"/>
              <a:t>Overview</a:t>
            </a:r>
            <a:r>
              <a:rPr lang="fr-FR" dirty="0" smtClean="0"/>
              <a:t> of modules and </a:t>
            </a:r>
            <a:r>
              <a:rPr lang="fr" dirty="0" smtClean="0"/>
              <a:t>QML</a:t>
            </a:r>
            <a:r>
              <a:rPr lang="fr-FR" dirty="0" smtClean="0"/>
              <a:t> types</a:t>
            </a:r>
            <a:endParaRPr lang="fr-FR" dirty="0"/>
          </a:p>
        </p:txBody>
      </p:sp>
      <p:sp>
        <p:nvSpPr>
          <p:cNvPr id="307" name="Shape 307"/>
          <p:cNvSpPr/>
          <p:nvPr/>
        </p:nvSpPr>
        <p:spPr>
          <a:xfrm>
            <a:off x="238075" y="1260541"/>
            <a:ext cx="8670000" cy="3394500"/>
          </a:xfrm>
          <a:prstGeom prst="roundRect">
            <a:avLst>
              <a:gd name="adj" fmla="val 4768"/>
            </a:avLst>
          </a:prstGeom>
          <a:noFill/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308" name="Shape 308"/>
          <p:cNvSpPr/>
          <p:nvPr/>
        </p:nvSpPr>
        <p:spPr>
          <a:xfrm>
            <a:off x="247550" y="765991"/>
            <a:ext cx="8670000" cy="449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309" name="Shape 309"/>
          <p:cNvSpPr/>
          <p:nvPr/>
        </p:nvSpPr>
        <p:spPr>
          <a:xfrm>
            <a:off x="1437475" y="828812"/>
            <a:ext cx="7384800" cy="3108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fr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Binding Component Connections Date Instantiator Locale Number Qt QtObject String Timer</a:t>
            </a:r>
          </a:p>
        </p:txBody>
      </p:sp>
      <p:sp>
        <p:nvSpPr>
          <p:cNvPr id="310" name="Shape 310"/>
          <p:cNvSpPr txBox="1"/>
          <p:nvPr/>
        </p:nvSpPr>
        <p:spPr>
          <a:xfrm>
            <a:off x="238075" y="807769"/>
            <a:ext cx="1068000" cy="31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err="1">
                <a:solidFill>
                  <a:schemeClr val="bg1"/>
                </a:solidFill>
              </a:rPr>
              <a:t>QtQML</a:t>
            </a:r>
            <a:endParaRPr lang="fr" dirty="0">
              <a:solidFill>
                <a:schemeClr val="bg1"/>
              </a:solidFill>
            </a:endParaRPr>
          </a:p>
        </p:txBody>
      </p:sp>
      <p:sp>
        <p:nvSpPr>
          <p:cNvPr id="311" name="Shape 311"/>
          <p:cNvSpPr txBox="1"/>
          <p:nvPr/>
        </p:nvSpPr>
        <p:spPr>
          <a:xfrm>
            <a:off x="225386" y="1512281"/>
            <a:ext cx="632868" cy="2899297"/>
          </a:xfrm>
          <a:prstGeom prst="rect">
            <a:avLst/>
          </a:prstGeom>
          <a:noFill/>
          <a:ln>
            <a:noFill/>
          </a:ln>
        </p:spPr>
        <p:txBody>
          <a:bodyPr vert="vert270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2800" dirty="0" err="1">
                <a:solidFill>
                  <a:schemeClr val="accent1"/>
                </a:solidFill>
                <a:latin typeface="Chalkboard" charset="0"/>
                <a:ea typeface="Chalkboard" charset="0"/>
                <a:cs typeface="Chalkboard" charset="0"/>
              </a:rPr>
              <a:t>QtQuick</a:t>
            </a:r>
            <a:endParaRPr lang="fr" sz="2800" dirty="0">
              <a:solidFill>
                <a:schemeClr val="accent1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313" name="Shape 313"/>
          <p:cNvSpPr/>
          <p:nvPr/>
        </p:nvSpPr>
        <p:spPr>
          <a:xfrm>
            <a:off x="1437475" y="4246389"/>
            <a:ext cx="7384800" cy="286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Windows, </a:t>
            </a:r>
            <a:r>
              <a:rPr lang="fr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Dialogs</a:t>
            </a: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, Tests, </a:t>
            </a:r>
            <a:r>
              <a:rPr lang="fr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Layouts</a:t>
            </a: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, XML List </a:t>
            </a:r>
            <a:r>
              <a:rPr lang="fr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models</a:t>
            </a: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, Local Storage, </a:t>
            </a:r>
            <a:r>
              <a:rPr lang="fr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Controls</a:t>
            </a:r>
            <a:r>
              <a:rPr lang="fr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314" name="Shape 314"/>
          <p:cNvSpPr txBox="1"/>
          <p:nvPr/>
        </p:nvSpPr>
        <p:spPr>
          <a:xfrm>
            <a:off x="3441032" y="1612789"/>
            <a:ext cx="817968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</a:t>
            </a:r>
            <a:endParaRPr lang="fr" sz="800" dirty="0" smtClean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Rectangle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Image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TextEdit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TextInput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endParaRPr sz="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Shape 315"/>
          <p:cNvSpPr txBox="1"/>
          <p:nvPr/>
        </p:nvSpPr>
        <p:spPr>
          <a:xfrm>
            <a:off x="4336700" y="1612789"/>
            <a:ext cx="2222100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</a:defRPr>
            </a:lvl1pPr>
          </a:lstStyle>
          <a:p>
            <a:r>
              <a:rPr lang="fr" dirty="0" smtClean="0">
                <a:sym typeface="Calibri"/>
              </a:rPr>
              <a:t>- </a:t>
            </a:r>
            <a:r>
              <a:rPr lang="fr" dirty="0" err="1" smtClean="0">
                <a:sym typeface="Calibri"/>
              </a:rPr>
              <a:t>Row</a:t>
            </a:r>
            <a:r>
              <a:rPr lang="fr" dirty="0" smtClean="0">
                <a:sym typeface="Calibri"/>
              </a:rPr>
              <a:t> </a:t>
            </a:r>
            <a:endParaRPr lang="fr-FR" dirty="0" smtClean="0">
              <a:sym typeface="Calibri"/>
            </a:endParaRPr>
          </a:p>
          <a:p>
            <a:r>
              <a:rPr lang="fr" dirty="0" smtClean="0">
                <a:sym typeface="Calibri"/>
              </a:rPr>
              <a:t>- </a:t>
            </a:r>
            <a:r>
              <a:rPr lang="fr" dirty="0" err="1" smtClean="0">
                <a:sym typeface="Calibri"/>
              </a:rPr>
              <a:t>Column</a:t>
            </a:r>
            <a:r>
              <a:rPr lang="fr" dirty="0" smtClean="0">
                <a:sym typeface="Calibri"/>
              </a:rPr>
              <a:t> </a:t>
            </a:r>
            <a:endParaRPr lang="fr-FR" dirty="0" smtClean="0">
              <a:sym typeface="Calibri"/>
            </a:endParaRPr>
          </a:p>
          <a:p>
            <a:r>
              <a:rPr lang="fr" dirty="0" smtClean="0">
                <a:sym typeface="Calibri"/>
              </a:rPr>
              <a:t>- </a:t>
            </a:r>
            <a:r>
              <a:rPr lang="fr" dirty="0" err="1" smtClean="0">
                <a:sym typeface="Calibri"/>
              </a:rPr>
              <a:t>Grid</a:t>
            </a:r>
            <a:endParaRPr lang="fr-FR" dirty="0" smtClean="0">
              <a:sym typeface="Calibri"/>
            </a:endParaRPr>
          </a:p>
          <a:p>
            <a:r>
              <a:rPr lang="fr" dirty="0" smtClean="0">
                <a:sym typeface="Calibri"/>
              </a:rPr>
              <a:t>- Flow</a:t>
            </a:r>
          </a:p>
          <a:p>
            <a:endParaRPr dirty="0">
              <a:sym typeface="Calibri"/>
            </a:endParaRPr>
          </a:p>
          <a:p>
            <a:endParaRPr dirty="0">
              <a:sym typeface="Calibri"/>
            </a:endParaRPr>
          </a:p>
          <a:p>
            <a:r>
              <a:rPr lang="fr" dirty="0">
                <a:sym typeface="Calibri"/>
              </a:rPr>
              <a:t>- </a:t>
            </a:r>
            <a:r>
              <a:rPr lang="fr" dirty="0" err="1">
                <a:sym typeface="Calibri"/>
              </a:rPr>
              <a:t>Flipable</a:t>
            </a:r>
            <a:endParaRPr lang="fr" dirty="0">
              <a:sym typeface="Calibri"/>
            </a:endParaRPr>
          </a:p>
          <a:p>
            <a:r>
              <a:rPr lang="fr" dirty="0">
                <a:sym typeface="Calibri"/>
              </a:rPr>
              <a:t>- </a:t>
            </a:r>
            <a:r>
              <a:rPr lang="fr" dirty="0" err="1">
                <a:sym typeface="Calibri"/>
              </a:rPr>
              <a:t>Flickable</a:t>
            </a:r>
            <a:endParaRPr lang="fr" dirty="0">
              <a:sym typeface="Calibri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6646300" y="1612789"/>
            <a:ext cx="2108399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MouseArea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MouseEvents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WheelEvents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Shortcut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KeyEvents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PinchArea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PinchEvents</a:t>
            </a:r>
          </a:p>
          <a:p>
            <a:pPr lvl="0" rtl="0">
              <a:spcBef>
                <a:spcPts val="0"/>
              </a:spcBef>
              <a:buNone/>
            </a:pPr>
            <a:endParaRPr sz="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Drag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DragEvent</a:t>
            </a: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DropArea</a:t>
            </a:r>
          </a:p>
        </p:txBody>
      </p:sp>
      <p:sp>
        <p:nvSpPr>
          <p:cNvPr id="317" name="Shape 317"/>
          <p:cNvSpPr txBox="1"/>
          <p:nvPr/>
        </p:nvSpPr>
        <p:spPr>
          <a:xfrm>
            <a:off x="7040083" y="2908189"/>
            <a:ext cx="660416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Loader</a:t>
            </a:r>
          </a:p>
        </p:txBody>
      </p:sp>
      <p:sp>
        <p:nvSpPr>
          <p:cNvPr id="318" name="Shape 318"/>
          <p:cNvSpPr txBox="1"/>
          <p:nvPr/>
        </p:nvSpPr>
        <p:spPr>
          <a:xfrm>
            <a:off x="6119586" y="2913202"/>
            <a:ext cx="852921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ListView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GridView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Repeater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endParaRPr sz="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endParaRPr sz="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137500"/>
              <a:buFont typeface="Arial"/>
              <a:buNone/>
            </a:pPr>
            <a:r>
              <a:rPr lang="fr" sz="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ListModel</a:t>
            </a:r>
            <a:endParaRPr lang="fr" sz="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Shape 319"/>
          <p:cNvSpPr txBox="1"/>
          <p:nvPr/>
        </p:nvSpPr>
        <p:spPr>
          <a:xfrm>
            <a:off x="7844589" y="2908189"/>
            <a:ext cx="910110" cy="12278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Animations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fr" sz="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States</a:t>
            </a:r>
          </a:p>
        </p:txBody>
      </p:sp>
      <p:sp>
        <p:nvSpPr>
          <p:cNvPr id="320" name="Shape 320"/>
          <p:cNvSpPr/>
          <p:nvPr/>
        </p:nvSpPr>
        <p:spPr>
          <a:xfrm>
            <a:off x="247550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1200" dirty="0">
                <a:solidFill>
                  <a:srgbClr val="FFFFFF"/>
                </a:solidFill>
              </a:rPr>
              <a:t>Qt3D</a:t>
            </a:r>
          </a:p>
        </p:txBody>
      </p:sp>
      <p:sp>
        <p:nvSpPr>
          <p:cNvPr id="321" name="Shape 321"/>
          <p:cNvSpPr/>
          <p:nvPr/>
        </p:nvSpPr>
        <p:spPr>
          <a:xfrm>
            <a:off x="1925288" y="4752163"/>
            <a:ext cx="9253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" dirty="0" err="1">
                <a:solidFill>
                  <a:srgbClr val="FFFFFF"/>
                </a:solidFill>
              </a:rPr>
              <a:t>QtAudioEngine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3844326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">
                <a:solidFill>
                  <a:srgbClr val="FFFFFF"/>
                </a:solidFill>
              </a:rPr>
              <a:t>QtBluetooth</a:t>
            </a:r>
          </a:p>
        </p:txBody>
      </p:sp>
      <p:sp>
        <p:nvSpPr>
          <p:cNvPr id="323" name="Shape 323"/>
          <p:cNvSpPr/>
          <p:nvPr/>
        </p:nvSpPr>
        <p:spPr>
          <a:xfrm>
            <a:off x="5522064" y="4752163"/>
            <a:ext cx="88602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" dirty="0" err="1" smtClean="0">
                <a:solidFill>
                  <a:srgbClr val="FFFFFF"/>
                </a:solidFill>
              </a:rPr>
              <a:t>QtLocation</a:t>
            </a:r>
            <a:endParaRPr lang="fr-FR" sz="600" dirty="0" smtClean="0">
              <a:solidFill>
                <a:srgbClr val="FFFFF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fr-FR" sz="600" dirty="0" err="1" smtClean="0">
                <a:solidFill>
                  <a:srgbClr val="FFFFFF"/>
                </a:solidFill>
              </a:rPr>
              <a:t>QtPositionning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25" name="Shape 325"/>
          <p:cNvSpPr/>
          <p:nvPr/>
        </p:nvSpPr>
        <p:spPr>
          <a:xfrm>
            <a:off x="8240695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sz="600">
                <a:solidFill>
                  <a:srgbClr val="FFFFFF"/>
                </a:solidFill>
              </a:rPr>
              <a:t>QtMultimedia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26" name="Shape 326"/>
          <p:cNvSpPr/>
          <p:nvPr/>
        </p:nvSpPr>
        <p:spPr>
          <a:xfrm>
            <a:off x="1086419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>
                <a:solidFill>
                  <a:srgbClr val="FFFFFF"/>
                </a:solidFill>
              </a:rPr>
              <a:t>QtNfc</a:t>
            </a:r>
          </a:p>
        </p:txBody>
      </p:sp>
      <p:sp>
        <p:nvSpPr>
          <p:cNvPr id="327" name="Shape 327"/>
          <p:cNvSpPr/>
          <p:nvPr/>
        </p:nvSpPr>
        <p:spPr>
          <a:xfrm>
            <a:off x="3005457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600">
                <a:solidFill>
                  <a:srgbClr val="FFFFFF"/>
                </a:solidFill>
              </a:rPr>
              <a:t>QtSensors</a:t>
            </a:r>
          </a:p>
        </p:txBody>
      </p:sp>
      <p:sp>
        <p:nvSpPr>
          <p:cNvPr id="328" name="Shape 328"/>
          <p:cNvSpPr/>
          <p:nvPr/>
        </p:nvSpPr>
        <p:spPr>
          <a:xfrm>
            <a:off x="4683195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600" dirty="0" err="1" smtClean="0">
                <a:solidFill>
                  <a:srgbClr val="FFFFFF"/>
                </a:solidFill>
              </a:rPr>
              <a:t>QtWebsocket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6562953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600" dirty="0" err="1">
                <a:solidFill>
                  <a:srgbClr val="FFFFFF"/>
                </a:solidFill>
              </a:rPr>
              <a:t>QtWebview</a:t>
            </a:r>
            <a:endParaRPr lang="fr" sz="600" dirty="0">
              <a:solidFill>
                <a:srgbClr val="FFFFFF"/>
              </a:solidFill>
            </a:endParaRPr>
          </a:p>
        </p:txBody>
      </p:sp>
      <p:sp>
        <p:nvSpPr>
          <p:cNvPr id="330" name="Shape 330"/>
          <p:cNvSpPr/>
          <p:nvPr/>
        </p:nvSpPr>
        <p:spPr>
          <a:xfrm>
            <a:off x="7401822" y="4752163"/>
            <a:ext cx="684000" cy="28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fr" sz="1200">
                <a:solidFill>
                  <a:srgbClr val="FFFFFF"/>
                </a:solidFill>
              </a:rPr>
              <a:t>QtTest</a:t>
            </a:r>
          </a:p>
        </p:txBody>
      </p:sp>
      <p:pic>
        <p:nvPicPr>
          <p:cNvPr id="29" name="Image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7119"/>
            <a:ext cx="614480" cy="6144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-FR" dirty="0" err="1" smtClean="0"/>
              <a:t>Thanks</a:t>
            </a:r>
            <a:r>
              <a:rPr lang="fr-FR" dirty="0" smtClean="0"/>
              <a:t> </a:t>
            </a:r>
            <a:r>
              <a:rPr lang="fr" dirty="0" smtClean="0"/>
              <a:t>! </a:t>
            </a:r>
            <a:r>
              <a:rPr lang="fr-FR" dirty="0" err="1" smtClean="0"/>
              <a:t>Let’s</a:t>
            </a:r>
            <a:r>
              <a:rPr lang="fr-FR" dirty="0" smtClean="0"/>
              <a:t> </a:t>
            </a:r>
            <a:r>
              <a:rPr lang="fr-FR" dirty="0" err="1" smtClean="0"/>
              <a:t>start</a:t>
            </a:r>
            <a:r>
              <a:rPr lang="fr-FR" dirty="0" smtClean="0"/>
              <a:t> the workshop</a:t>
            </a:r>
            <a:r>
              <a:rPr lang="fr" dirty="0" smtClean="0"/>
              <a:t>...</a:t>
            </a:r>
            <a:endParaRPr lang="fr" dirty="0"/>
          </a:p>
        </p:txBody>
      </p:sp>
      <p:pic>
        <p:nvPicPr>
          <p:cNvPr id="336" name="Shape 336" descr="ennui_powerpoint-copie.jpg"/>
          <p:cNvPicPr preferRelativeResize="0"/>
          <p:nvPr/>
        </p:nvPicPr>
        <p:blipFill rotWithShape="1">
          <a:blip r:embed="rId3">
            <a:alphaModFix/>
          </a:blip>
          <a:srcRect t="13934"/>
          <a:stretch/>
        </p:blipFill>
        <p:spPr>
          <a:xfrm>
            <a:off x="0" y="716900"/>
            <a:ext cx="9143999" cy="442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 idx="4294967295"/>
          </p:nvPr>
        </p:nvSpPr>
        <p:spPr>
          <a:xfrm>
            <a:off x="581637" y="2162175"/>
            <a:ext cx="8221663" cy="93345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fr-FR" sz="4800" b="1" dirty="0" smtClean="0">
                <a:latin typeface="Chalkboard" charset="0"/>
                <a:ea typeface="Chalkboard" charset="0"/>
                <a:cs typeface="Chalkboard" charset="0"/>
              </a:rPr>
              <a:t>Mobile applications</a:t>
            </a:r>
            <a:endParaRPr lang="fr" sz="4800" b="1" dirty="0"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8803300" y="4599475"/>
            <a:ext cx="261299" cy="4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1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486" y="658325"/>
            <a:ext cx="1080000" cy="144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aphique 2"/>
          <p:cNvGraphicFramePr/>
          <p:nvPr>
            <p:extLst>
              <p:ext uri="{D42A27DB-BD31-4B8C-83A1-F6EECF244321}">
                <p14:modId xmlns:p14="http://schemas.microsoft.com/office/powerpoint/2010/main" val="587633209"/>
              </p:ext>
            </p:extLst>
          </p:nvPr>
        </p:nvGraphicFramePr>
        <p:xfrm>
          <a:off x="1190230" y="616051"/>
          <a:ext cx="6656832" cy="4376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947057" y="16350"/>
            <a:ext cx="7977792" cy="49571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dirty="0" smtClean="0"/>
              <a:t>a few </a:t>
            </a:r>
            <a:r>
              <a:rPr lang="fr-FR" dirty="0" err="1" smtClean="0"/>
              <a:t>numbers</a:t>
            </a:r>
            <a:endParaRPr lang="fr" dirty="0"/>
          </a:p>
        </p:txBody>
      </p:sp>
      <p:sp>
        <p:nvSpPr>
          <p:cNvPr id="106" name="Shape 106"/>
          <p:cNvSpPr txBox="1"/>
          <p:nvPr/>
        </p:nvSpPr>
        <p:spPr>
          <a:xfrm>
            <a:off x="3539313" y="3054067"/>
            <a:ext cx="1686126" cy="44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600" dirty="0">
                <a:latin typeface="Calibri"/>
                <a:ea typeface="Calibri"/>
                <a:cs typeface="Calibri"/>
                <a:sym typeface="Calibri"/>
              </a:rPr>
              <a:t>© Mobile Marketing Association </a:t>
            </a:r>
            <a:r>
              <a:rPr lang="fr" sz="600" dirty="0" smtClean="0">
                <a:latin typeface="Calibri"/>
                <a:ea typeface="Calibri"/>
                <a:cs typeface="Calibri"/>
                <a:sym typeface="Calibri"/>
              </a:rPr>
              <a:t>France</a:t>
            </a:r>
            <a:endParaRPr lang="fr-FR" sz="600" dirty="0" smtClean="0">
              <a:latin typeface="Calibri"/>
              <a:ea typeface="Calibri"/>
              <a:cs typeface="Calibri"/>
              <a:sym typeface="Calibri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fr-FR" sz="600" dirty="0" err="1" smtClean="0">
                <a:latin typeface="Calibri"/>
                <a:ea typeface="Calibri"/>
                <a:cs typeface="Calibri"/>
                <a:sym typeface="Calibri"/>
              </a:rPr>
              <a:t>july</a:t>
            </a:r>
            <a:r>
              <a:rPr lang="fr-FR" sz="6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600" dirty="0" smtClean="0">
                <a:latin typeface="Calibri"/>
                <a:ea typeface="Calibri"/>
                <a:cs typeface="Calibri"/>
                <a:sym typeface="Calibri"/>
              </a:rPr>
              <a:t>201</a:t>
            </a:r>
            <a:r>
              <a:rPr lang="fr-FR" sz="600" dirty="0" smtClean="0">
                <a:latin typeface="Calibri"/>
                <a:ea typeface="Calibri"/>
                <a:cs typeface="Calibri"/>
                <a:sym typeface="Calibri"/>
              </a:rPr>
              <a:t>6</a:t>
            </a:r>
            <a:endParaRPr lang="fr" sz="6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3600693" y="2157557"/>
            <a:ext cx="1465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latin typeface="Gill Sans" charset="0"/>
                <a:ea typeface="Gill Sans" charset="0"/>
                <a:cs typeface="Gill Sans" charset="0"/>
              </a:rPr>
              <a:t>French </a:t>
            </a:r>
            <a:r>
              <a:rPr lang="fr-FR" dirty="0" err="1" smtClean="0">
                <a:latin typeface="Gill Sans" charset="0"/>
                <a:ea typeface="Gill Sans" charset="0"/>
                <a:cs typeface="Gill Sans" charset="0"/>
              </a:rPr>
              <a:t>market</a:t>
            </a:r>
            <a:r>
              <a:rPr lang="fr-FR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dirty="0" err="1" smtClean="0">
                <a:latin typeface="Gill Sans" charset="0"/>
                <a:ea typeface="Gill Sans" charset="0"/>
                <a:cs typeface="Gill Sans" charset="0"/>
              </a:rPr>
              <a:t>share</a:t>
            </a:r>
            <a:r>
              <a:rPr lang="fr-FR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dirty="0" smtClean="0">
                <a:latin typeface="Gill Sans" charset="0"/>
                <a:ea typeface="Gill Sans" charset="0"/>
                <a:cs typeface="Gill Sans" charset="0"/>
              </a:rPr>
              <a:t>per </a:t>
            </a:r>
            <a:r>
              <a:rPr lang="fr-FR" dirty="0" smtClean="0">
                <a:latin typeface="Gill Sans" charset="0"/>
                <a:ea typeface="Gill Sans" charset="0"/>
                <a:cs typeface="Gill Sans" charset="0"/>
              </a:rPr>
              <a:t>OS</a:t>
            </a:r>
            <a:endParaRPr lang="fr-FR" dirty="0">
              <a:latin typeface="Gill Sans" charset="0"/>
              <a:ea typeface="Gill Sans" charset="0"/>
              <a:cs typeface="Gill San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947057" y="16350"/>
            <a:ext cx="7977792" cy="49571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dirty="0" smtClean="0"/>
              <a:t>How </a:t>
            </a:r>
            <a:r>
              <a:rPr lang="fr-FR" dirty="0" err="1" smtClean="0"/>
              <a:t>many</a:t>
            </a:r>
            <a:r>
              <a:rPr lang="fr-FR" dirty="0" smtClean="0"/>
              <a:t> applications </a:t>
            </a:r>
            <a:r>
              <a:rPr lang="fr-FR" dirty="0" err="1" smtClean="0"/>
              <a:t>available</a:t>
            </a:r>
            <a:r>
              <a:rPr lang="fr-FR" dirty="0" smtClean="0"/>
              <a:t> per store ?</a:t>
            </a:r>
            <a:endParaRPr lang="fr" dirty="0"/>
          </a:p>
        </p:txBody>
      </p:sp>
      <p:sp>
        <p:nvSpPr>
          <p:cNvPr id="108" name="Shape 108"/>
          <p:cNvSpPr txBox="1"/>
          <p:nvPr/>
        </p:nvSpPr>
        <p:spPr>
          <a:xfrm>
            <a:off x="6404274" y="4877010"/>
            <a:ext cx="2484000" cy="21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000" dirty="0" err="1">
                <a:latin typeface="Calibri"/>
                <a:ea typeface="Calibri"/>
                <a:cs typeface="Calibri"/>
                <a:sym typeface="Calibri"/>
              </a:rPr>
              <a:t>Statista</a:t>
            </a:r>
            <a:r>
              <a:rPr lang="fr" sz="1000" dirty="0">
                <a:latin typeface="Calibri"/>
                <a:ea typeface="Calibri"/>
                <a:cs typeface="Calibri"/>
                <a:sym typeface="Calibri"/>
              </a:rPr>
              <a:t> – </a:t>
            </a:r>
            <a:r>
              <a:rPr lang="fr-FR" sz="1000" dirty="0" err="1" smtClean="0">
                <a:latin typeface="Calibri"/>
                <a:ea typeface="Calibri"/>
                <a:cs typeface="Calibri"/>
                <a:sym typeface="Calibri"/>
              </a:rPr>
              <a:t>June</a:t>
            </a:r>
            <a:r>
              <a:rPr lang="fr-FR" sz="10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" sz="1000" dirty="0" smtClean="0">
                <a:latin typeface="Calibri"/>
                <a:ea typeface="Calibri"/>
                <a:cs typeface="Calibri"/>
                <a:sym typeface="Calibri"/>
              </a:rPr>
              <a:t>2016</a:t>
            </a:r>
            <a:endParaRPr lang="fr" sz="10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graphicFrame>
        <p:nvGraphicFramePr>
          <p:cNvPr id="2" name="Graphique 1"/>
          <p:cNvGraphicFramePr/>
          <p:nvPr>
            <p:extLst>
              <p:ext uri="{D42A27DB-BD31-4B8C-83A1-F6EECF244321}">
                <p14:modId xmlns:p14="http://schemas.microsoft.com/office/powerpoint/2010/main" val="454896603"/>
              </p:ext>
            </p:extLst>
          </p:nvPr>
        </p:nvGraphicFramePr>
        <p:xfrm>
          <a:off x="501242" y="752050"/>
          <a:ext cx="8130694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9" name="Shape 134" descr="Windows_Phone_7_Connecto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0290" y="3530262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35" descr="osx.png"/>
          <p:cNvPicPr preferRelativeResize="0"/>
          <p:nvPr/>
        </p:nvPicPr>
        <p:blipFill>
          <a:blip r:embed="rId6">
            <a:alphaModFix/>
            <a:biLevel thresh="25000"/>
          </a:blip>
          <a:stretch>
            <a:fillRect/>
          </a:stretch>
        </p:blipFill>
        <p:spPr>
          <a:xfrm>
            <a:off x="3166569" y="1619636"/>
            <a:ext cx="23072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36" descr="511px-Android_robot.svg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10182" y="1388911"/>
            <a:ext cx="196505" cy="2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Shape 137" descr="blackberry-logo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59693" y="4143339"/>
            <a:ext cx="356480" cy="230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08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La fragmentation des smartphones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graphicFrame>
        <p:nvGraphicFramePr>
          <p:cNvPr id="6" name="Graphique 5"/>
          <p:cNvGraphicFramePr/>
          <p:nvPr>
            <p:extLst>
              <p:ext uri="{D42A27DB-BD31-4B8C-83A1-F6EECF244321}">
                <p14:modId xmlns:p14="http://schemas.microsoft.com/office/powerpoint/2010/main" val="917899319"/>
              </p:ext>
            </p:extLst>
          </p:nvPr>
        </p:nvGraphicFramePr>
        <p:xfrm>
          <a:off x="98249" y="501656"/>
          <a:ext cx="4421869" cy="3193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ZoneTexte 6"/>
          <p:cNvSpPr txBox="1"/>
          <p:nvPr/>
        </p:nvSpPr>
        <p:spPr>
          <a:xfrm>
            <a:off x="1593282" y="3382739"/>
            <a:ext cx="14430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" dirty="0" smtClean="0">
                <a:hlinkClick r:id="rId4"/>
              </a:rPr>
              <a:t>Google - 5 september 2016</a:t>
            </a:r>
            <a:endParaRPr lang="fr-FR" sz="800" dirty="0"/>
          </a:p>
        </p:txBody>
      </p:sp>
      <p:sp>
        <p:nvSpPr>
          <p:cNvPr id="8" name="ZoneTexte 7"/>
          <p:cNvSpPr txBox="1"/>
          <p:nvPr/>
        </p:nvSpPr>
        <p:spPr>
          <a:xfrm>
            <a:off x="4834087" y="3915288"/>
            <a:ext cx="393409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~30 </a:t>
            </a:r>
            <a:r>
              <a:rPr lang="fr-FR" dirty="0" err="1" smtClean="0"/>
              <a:t>models</a:t>
            </a:r>
            <a:r>
              <a:rPr lang="fr-FR" dirty="0" smtClean="0"/>
              <a:t> (iPhone, </a:t>
            </a:r>
            <a:r>
              <a:rPr lang="fr-FR" dirty="0" err="1" smtClean="0"/>
              <a:t>Ipod</a:t>
            </a:r>
            <a:r>
              <a:rPr lang="fr-FR" dirty="0" smtClean="0"/>
              <a:t>, iPad)</a:t>
            </a:r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4 iPhone </a:t>
            </a:r>
            <a:r>
              <a:rPr lang="fr-FR" dirty="0" err="1" smtClean="0"/>
              <a:t>screens</a:t>
            </a:r>
            <a:r>
              <a:rPr lang="fr-FR" dirty="0" smtClean="0"/>
              <a:t> (3.5, 4, 4.7, 5.5), </a:t>
            </a:r>
            <a:r>
              <a:rPr lang="fr-FR" dirty="0" err="1" smtClean="0"/>
              <a:t>Retina</a:t>
            </a:r>
            <a:r>
              <a:rPr lang="mr-IN" dirty="0" smtClean="0"/>
              <a:t>…</a:t>
            </a:r>
            <a:endParaRPr lang="fr-FR" dirty="0" smtClean="0"/>
          </a:p>
          <a:p>
            <a:pPr marL="285750" indent="-285750">
              <a:buFont typeface="Wingdings" charset="2"/>
              <a:buChar char="Ø"/>
            </a:pPr>
            <a:r>
              <a:rPr lang="fr-FR" dirty="0" err="1" smtClean="0"/>
              <a:t>around</a:t>
            </a:r>
            <a:r>
              <a:rPr lang="fr-FR" dirty="0" smtClean="0"/>
              <a:t> 12 CPU : ARM, A4, A5X, A6, A10</a:t>
            </a:r>
            <a:r>
              <a:rPr lang="mr-IN" dirty="0" smtClean="0"/>
              <a:t>…</a:t>
            </a:r>
            <a:endParaRPr lang="fr-FR" dirty="0"/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Memory </a:t>
            </a:r>
            <a:r>
              <a:rPr lang="fr-FR" dirty="0" err="1" smtClean="0"/>
              <a:t>from</a:t>
            </a:r>
            <a:r>
              <a:rPr lang="fr-FR" dirty="0" smtClean="0"/>
              <a:t> 256Mb to 4Gb</a:t>
            </a:r>
          </a:p>
        </p:txBody>
      </p:sp>
      <p:pic>
        <p:nvPicPr>
          <p:cNvPr id="5" name="Shape 136" descr="511px-Android_robot.svg.png"/>
          <p:cNvPicPr preferRelativeResize="0"/>
          <p:nvPr/>
        </p:nvPicPr>
        <p:blipFill>
          <a:blip r:embed="rId5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927201" y="1623694"/>
            <a:ext cx="829791" cy="90232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" name="Graphique 9"/>
          <p:cNvGraphicFramePr/>
          <p:nvPr>
            <p:extLst>
              <p:ext uri="{D42A27DB-BD31-4B8C-83A1-F6EECF244321}">
                <p14:modId xmlns:p14="http://schemas.microsoft.com/office/powerpoint/2010/main" val="330397000"/>
              </p:ext>
            </p:extLst>
          </p:nvPr>
        </p:nvGraphicFramePr>
        <p:xfrm>
          <a:off x="4780496" y="501656"/>
          <a:ext cx="4144353" cy="3465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1" name="ZoneTexte 10"/>
          <p:cNvSpPr txBox="1"/>
          <p:nvPr/>
        </p:nvSpPr>
        <p:spPr>
          <a:xfrm>
            <a:off x="6111123" y="3375517"/>
            <a:ext cx="17027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" dirty="0" err="1" smtClean="0"/>
              <a:t>Statista</a:t>
            </a:r>
            <a:r>
              <a:rPr lang="fr-FR" sz="800" dirty="0" smtClean="0"/>
              <a:t>- 16th of </a:t>
            </a:r>
            <a:r>
              <a:rPr lang="fr-FR" sz="800" dirty="0" err="1" smtClean="0"/>
              <a:t>September</a:t>
            </a:r>
            <a:r>
              <a:rPr lang="fr-FR" sz="800" dirty="0" smtClean="0"/>
              <a:t> 2016</a:t>
            </a:r>
            <a:endParaRPr lang="fr-FR" sz="800" dirty="0"/>
          </a:p>
        </p:txBody>
      </p:sp>
      <p:sp>
        <p:nvSpPr>
          <p:cNvPr id="12" name="ZoneTexte 11"/>
          <p:cNvSpPr txBox="1"/>
          <p:nvPr/>
        </p:nvSpPr>
        <p:spPr>
          <a:xfrm>
            <a:off x="560717" y="3941229"/>
            <a:ext cx="28103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30 </a:t>
            </a:r>
            <a:r>
              <a:rPr lang="fr-FR" dirty="0" err="1" smtClean="0"/>
              <a:t>well</a:t>
            </a:r>
            <a:r>
              <a:rPr lang="fr-FR" dirty="0" smtClean="0"/>
              <a:t> </a:t>
            </a:r>
            <a:r>
              <a:rPr lang="fr-FR" dirty="0" err="1" smtClean="0"/>
              <a:t>known</a:t>
            </a:r>
            <a:r>
              <a:rPr lang="fr-FR" dirty="0" smtClean="0"/>
              <a:t> </a:t>
            </a:r>
            <a:r>
              <a:rPr lang="fr-FR" dirty="0" err="1" smtClean="0"/>
              <a:t>integrators</a:t>
            </a:r>
            <a:endParaRPr lang="fr-FR" dirty="0" smtClean="0"/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more </a:t>
            </a:r>
            <a:r>
              <a:rPr lang="fr-FR" dirty="0" err="1" smtClean="0"/>
              <a:t>than</a:t>
            </a:r>
            <a:r>
              <a:rPr lang="fr-FR" dirty="0" smtClean="0"/>
              <a:t> 25 000 model !</a:t>
            </a:r>
          </a:p>
          <a:p>
            <a:pPr marL="285750" indent="-285750">
              <a:buFont typeface="Wingdings" charset="2"/>
              <a:buChar char="Ø"/>
            </a:pPr>
            <a:r>
              <a:rPr lang="fr-FR" dirty="0" smtClean="0"/>
              <a:t>300 </a:t>
            </a:r>
            <a:r>
              <a:rPr lang="fr-FR" dirty="0" err="1" smtClean="0"/>
              <a:t>screen</a:t>
            </a:r>
            <a:r>
              <a:rPr lang="fr-FR" dirty="0" smtClean="0"/>
              <a:t> size</a:t>
            </a:r>
            <a:r>
              <a:rPr lang="fr-FR" dirty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2 to 10’’</a:t>
            </a:r>
          </a:p>
          <a:p>
            <a:pPr marL="285750" indent="-285750">
              <a:buFont typeface="Wingdings" charset="2"/>
              <a:buChar char="Ø"/>
            </a:pPr>
            <a:r>
              <a:rPr lang="fr-FR" dirty="0" err="1" smtClean="0"/>
              <a:t>from</a:t>
            </a:r>
            <a:r>
              <a:rPr lang="fr-FR" dirty="0" smtClean="0"/>
              <a:t> 120 to 640 dpi</a:t>
            </a:r>
          </a:p>
        </p:txBody>
      </p:sp>
    </p:spTree>
    <p:extLst>
      <p:ext uri="{BB962C8B-B14F-4D97-AF65-F5344CB8AC3E}">
        <p14:creationId xmlns:p14="http://schemas.microsoft.com/office/powerpoint/2010/main" val="1403213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How long / how </a:t>
            </a:r>
            <a:r>
              <a:rPr lang="fr-FR" dirty="0" err="1" smtClean="0"/>
              <a:t>much</a:t>
            </a:r>
            <a:r>
              <a:rPr lang="fr-FR" dirty="0" smtClean="0"/>
              <a:t> to </a:t>
            </a:r>
            <a:r>
              <a:rPr lang="fr-FR" dirty="0" err="1" smtClean="0"/>
              <a:t>develop</a:t>
            </a:r>
            <a:r>
              <a:rPr lang="fr-FR" dirty="0" smtClean="0"/>
              <a:t> an </a:t>
            </a:r>
            <a:r>
              <a:rPr lang="fr-FR" dirty="0" err="1" smtClean="0"/>
              <a:t>app</a:t>
            </a:r>
            <a:r>
              <a:rPr lang="fr-FR" dirty="0" smtClean="0"/>
              <a:t> ?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3164" y="1385461"/>
            <a:ext cx="789709" cy="595745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11%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2258291" y="1385460"/>
            <a:ext cx="1717964" cy="595745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24%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4031672" y="1385460"/>
            <a:ext cx="2008909" cy="595745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28%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6095998" y="1385460"/>
            <a:ext cx="789709" cy="595745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11%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6941124" y="1385459"/>
            <a:ext cx="1219204" cy="595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17%</a:t>
            </a:r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8215745" y="1385459"/>
            <a:ext cx="637310" cy="59574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9%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482439" y="210589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1 à 3</a:t>
            </a:r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>
            <a:off x="2798623" y="2119742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4 à 6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4745020" y="2119742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7 à 9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6109206" y="2121230"/>
            <a:ext cx="7809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10 à 12</a:t>
            </a:r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7160234" y="2119742"/>
            <a:ext cx="686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&gt; à 12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8304991" y="2121227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nsp</a:t>
            </a:r>
            <a:endParaRPr lang="fr-FR" dirty="0"/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52" y="1256142"/>
            <a:ext cx="850900" cy="863600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302" y="2722415"/>
            <a:ext cx="1066800" cy="7239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1413164" y="2797789"/>
            <a:ext cx="997527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14%</a:t>
            </a:r>
            <a:endParaRPr lang="fr-FR" dirty="0"/>
          </a:p>
        </p:txBody>
      </p:sp>
      <p:sp>
        <p:nvSpPr>
          <p:cNvPr id="20" name="Rectangle 19"/>
          <p:cNvSpPr/>
          <p:nvPr/>
        </p:nvSpPr>
        <p:spPr>
          <a:xfrm>
            <a:off x="2452256" y="2797789"/>
            <a:ext cx="1510142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  <a:r>
              <a:rPr lang="fr-FR" dirty="0" smtClean="0"/>
              <a:t>1%</a:t>
            </a:r>
            <a:endParaRPr lang="fr-FR" dirty="0"/>
          </a:p>
        </p:txBody>
      </p:sp>
      <p:sp>
        <p:nvSpPr>
          <p:cNvPr id="21" name="Rectangle 20"/>
          <p:cNvSpPr/>
          <p:nvPr/>
        </p:nvSpPr>
        <p:spPr>
          <a:xfrm>
            <a:off x="4003963" y="2797789"/>
            <a:ext cx="1205346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17%</a:t>
            </a:r>
            <a:endParaRPr lang="fr-FR" dirty="0"/>
          </a:p>
        </p:txBody>
      </p:sp>
      <p:sp>
        <p:nvSpPr>
          <p:cNvPr id="22" name="Rectangle 21"/>
          <p:cNvSpPr/>
          <p:nvPr/>
        </p:nvSpPr>
        <p:spPr>
          <a:xfrm>
            <a:off x="5250874" y="2797789"/>
            <a:ext cx="1357744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19%</a:t>
            </a:r>
            <a:endParaRPr lang="fr-FR" dirty="0"/>
          </a:p>
        </p:txBody>
      </p:sp>
      <p:sp>
        <p:nvSpPr>
          <p:cNvPr id="23" name="Rectangle 22"/>
          <p:cNvSpPr/>
          <p:nvPr/>
        </p:nvSpPr>
        <p:spPr>
          <a:xfrm>
            <a:off x="6650183" y="2797789"/>
            <a:ext cx="1302326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18%</a:t>
            </a:r>
            <a:endParaRPr lang="fr-FR" dirty="0"/>
          </a:p>
        </p:txBody>
      </p:sp>
      <p:sp>
        <p:nvSpPr>
          <p:cNvPr id="24" name="Rectangle 23"/>
          <p:cNvSpPr/>
          <p:nvPr/>
        </p:nvSpPr>
        <p:spPr>
          <a:xfrm>
            <a:off x="7994073" y="2797789"/>
            <a:ext cx="858363" cy="595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11%</a:t>
            </a:r>
            <a:endParaRPr lang="fr-FR" dirty="0"/>
          </a:p>
        </p:txBody>
      </p:sp>
      <p:sp>
        <p:nvSpPr>
          <p:cNvPr id="25" name="ZoneTexte 24"/>
          <p:cNvSpPr txBox="1"/>
          <p:nvPr/>
        </p:nvSpPr>
        <p:spPr>
          <a:xfrm>
            <a:off x="1516912" y="3446315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&lt; 50k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2750291" y="3446315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50 à 100k</a:t>
            </a:r>
            <a:endParaRPr lang="fr-FR" dirty="0"/>
          </a:p>
        </p:txBody>
      </p:sp>
      <p:sp>
        <p:nvSpPr>
          <p:cNvPr id="27" name="ZoneTexte 26"/>
          <p:cNvSpPr txBox="1"/>
          <p:nvPr/>
        </p:nvSpPr>
        <p:spPr>
          <a:xfrm>
            <a:off x="4031672" y="3446315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100 à 200k</a:t>
            </a:r>
            <a:endParaRPr lang="fr-FR" dirty="0"/>
          </a:p>
        </p:txBody>
      </p:sp>
      <p:sp>
        <p:nvSpPr>
          <p:cNvPr id="28" name="ZoneTexte 27"/>
          <p:cNvSpPr txBox="1"/>
          <p:nvPr/>
        </p:nvSpPr>
        <p:spPr>
          <a:xfrm>
            <a:off x="5361711" y="3446315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200 à 500k</a:t>
            </a:r>
            <a:endParaRPr lang="fr-FR" dirty="0"/>
          </a:p>
        </p:txBody>
      </p:sp>
      <p:sp>
        <p:nvSpPr>
          <p:cNvPr id="29" name="ZoneTexte 28"/>
          <p:cNvSpPr txBox="1"/>
          <p:nvPr/>
        </p:nvSpPr>
        <p:spPr>
          <a:xfrm>
            <a:off x="6774876" y="3432459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5</a:t>
            </a:r>
            <a:r>
              <a:rPr lang="fr-FR" dirty="0" smtClean="0"/>
              <a:t>00 à 1M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8122350" y="3410686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nsp</a:t>
            </a:r>
            <a:endParaRPr lang="fr-FR" dirty="0"/>
          </a:p>
        </p:txBody>
      </p:sp>
      <p:sp>
        <p:nvSpPr>
          <p:cNvPr id="31" name="ZoneTexte 30"/>
          <p:cNvSpPr txBox="1"/>
          <p:nvPr/>
        </p:nvSpPr>
        <p:spPr>
          <a:xfrm>
            <a:off x="98250" y="3828631"/>
            <a:ext cx="24913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Source : </a:t>
            </a:r>
            <a:r>
              <a:rPr lang="fr-FR" dirty="0" smtClean="0">
                <a:hlinkClick r:id="rId5"/>
              </a:rPr>
              <a:t>kinvey</a:t>
            </a:r>
            <a:r>
              <a:rPr lang="fr-FR" dirty="0" smtClean="0"/>
              <a:t> report (2014)</a:t>
            </a:r>
            <a:endParaRPr lang="fr-FR" dirty="0"/>
          </a:p>
        </p:txBody>
      </p:sp>
      <p:sp>
        <p:nvSpPr>
          <p:cNvPr id="32" name="ZoneTexte 31"/>
          <p:cNvSpPr txBox="1"/>
          <p:nvPr/>
        </p:nvSpPr>
        <p:spPr>
          <a:xfrm>
            <a:off x="5013356" y="3674743"/>
            <a:ext cx="1994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>
                <a:solidFill>
                  <a:schemeClr val="accent1"/>
                </a:solidFill>
              </a:rPr>
              <a:t>average</a:t>
            </a:r>
            <a:r>
              <a:rPr lang="fr-FR" dirty="0" smtClean="0">
                <a:solidFill>
                  <a:schemeClr val="accent1"/>
                </a:solidFill>
              </a:rPr>
              <a:t> </a:t>
            </a:r>
            <a:r>
              <a:rPr lang="fr-FR" dirty="0" err="1" smtClean="0">
                <a:solidFill>
                  <a:schemeClr val="accent1"/>
                </a:solidFill>
              </a:rPr>
              <a:t>cost</a:t>
            </a:r>
            <a:r>
              <a:rPr lang="fr-FR" dirty="0" smtClean="0">
                <a:solidFill>
                  <a:schemeClr val="accent1"/>
                </a:solidFill>
              </a:rPr>
              <a:t> of 270 k$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364395" y="4590977"/>
            <a:ext cx="86715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Development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cost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is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often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underestimated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fr-FR" sz="2000" dirty="0" err="1" smtClean="0">
                <a:latin typeface="Gill Sans" charset="0"/>
                <a:ea typeface="Gill Sans" charset="0"/>
                <a:cs typeface="Gill Sans" charset="0"/>
              </a:rPr>
              <a:t>with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 a 3 factor (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  <a:hlinkClick r:id="rId6"/>
              </a:rPr>
              <a:t>Forrester</a:t>
            </a:r>
            <a:r>
              <a:rPr lang="fr-FR" sz="2000" dirty="0" smtClean="0">
                <a:latin typeface="Gill Sans" charset="0"/>
                <a:ea typeface="Gill Sans" charset="0"/>
                <a:cs typeface="Gill Sans" charset="0"/>
              </a:rPr>
              <a:t>)</a:t>
            </a:r>
            <a:endParaRPr lang="fr-FR" sz="20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4" name="ZoneTexte 33"/>
          <p:cNvSpPr txBox="1"/>
          <p:nvPr/>
        </p:nvSpPr>
        <p:spPr>
          <a:xfrm>
            <a:off x="379947" y="2105890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Month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1716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How </a:t>
            </a:r>
            <a:r>
              <a:rPr lang="fr-FR" dirty="0" err="1" smtClean="0"/>
              <a:t>much</a:t>
            </a:r>
            <a:r>
              <a:rPr lang="fr-FR" dirty="0" smtClean="0"/>
              <a:t> </a:t>
            </a:r>
            <a:r>
              <a:rPr lang="fr-FR" dirty="0" err="1" smtClean="0"/>
              <a:t>does</a:t>
            </a:r>
            <a:r>
              <a:rPr lang="fr-FR" dirty="0" smtClean="0"/>
              <a:t> </a:t>
            </a:r>
            <a:r>
              <a:rPr lang="fr-FR" dirty="0" err="1" smtClean="0"/>
              <a:t>it</a:t>
            </a:r>
            <a:r>
              <a:rPr lang="fr-FR" dirty="0" smtClean="0"/>
              <a:t> </a:t>
            </a:r>
            <a:r>
              <a:rPr lang="fr-FR" dirty="0" err="1" smtClean="0"/>
              <a:t>cost</a:t>
            </a:r>
            <a:r>
              <a:rPr lang="fr-FR" dirty="0" smtClean="0"/>
              <a:t> ?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graphicFrame>
        <p:nvGraphicFramePr>
          <p:cNvPr id="4" name="Graphique 3"/>
          <p:cNvGraphicFramePr/>
          <p:nvPr>
            <p:extLst>
              <p:ext uri="{D42A27DB-BD31-4B8C-83A1-F6EECF244321}">
                <p14:modId xmlns:p14="http://schemas.microsoft.com/office/powerpoint/2010/main" val="1334022309"/>
              </p:ext>
            </p:extLst>
          </p:nvPr>
        </p:nvGraphicFramePr>
        <p:xfrm>
          <a:off x="227548" y="816841"/>
          <a:ext cx="8542379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78982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	</a:t>
            </a:r>
            <a:r>
              <a:rPr lang="fr-FR" dirty="0" err="1" smtClean="0"/>
              <a:t>Cost</a:t>
            </a:r>
            <a:r>
              <a:rPr lang="fr-FR" dirty="0" smtClean="0"/>
              <a:t> </a:t>
            </a:r>
            <a:r>
              <a:rPr lang="fr-FR" dirty="0" err="1" smtClean="0"/>
              <a:t>factors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49" y="55305"/>
            <a:ext cx="273693" cy="364924"/>
          </a:xfrm>
          <a:prstGeom prst="rect">
            <a:avLst/>
          </a:prstGeom>
        </p:spPr>
      </p:pic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2118361314"/>
              </p:ext>
            </p:extLst>
          </p:nvPr>
        </p:nvGraphicFramePr>
        <p:xfrm>
          <a:off x="1463549" y="80298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53891652"/>
      </p:ext>
    </p:extLst>
  </p:cSld>
  <p:clrMapOvr>
    <a:masterClrMapping/>
  </p:clrMapOvr>
</p:sld>
</file>

<file path=ppt/theme/theme1.xml><?xml version="1.0" encoding="utf-8"?>
<a:theme xmlns:a="http://schemas.openxmlformats.org/drawingml/2006/main" name="a-team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3014</TotalTime>
  <Words>861</Words>
  <Application>Microsoft Macintosh PowerPoint</Application>
  <PresentationFormat>Présentation à l'écran (16:9)</PresentationFormat>
  <Paragraphs>227</Paragraphs>
  <Slides>24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36" baseType="lpstr">
      <vt:lpstr>Arial</vt:lpstr>
      <vt:lpstr>Beirut</vt:lpstr>
      <vt:lpstr>Calibri</vt:lpstr>
      <vt:lpstr>Cambria</vt:lpstr>
      <vt:lpstr>Chalkboard</vt:lpstr>
      <vt:lpstr>Consolas</vt:lpstr>
      <vt:lpstr>Gill Sans</vt:lpstr>
      <vt:lpstr>Roboto</vt:lpstr>
      <vt:lpstr>Syncopate</vt:lpstr>
      <vt:lpstr>Ubuntu</vt:lpstr>
      <vt:lpstr>Wingdings</vt:lpstr>
      <vt:lpstr>a-team</vt:lpstr>
      <vt:lpstr>Mobile development</vt:lpstr>
      <vt:lpstr>Plan de la présentation</vt:lpstr>
      <vt:lpstr>Mobile applications</vt:lpstr>
      <vt:lpstr>a few numbers</vt:lpstr>
      <vt:lpstr>How many applications available per store ?</vt:lpstr>
      <vt:lpstr> La fragmentation des smartphones</vt:lpstr>
      <vt:lpstr> How long / how much to develop an app ?</vt:lpstr>
      <vt:lpstr> How much does it cost ?</vt:lpstr>
      <vt:lpstr> Cost factors</vt:lpstr>
      <vt:lpstr> Simulators</vt:lpstr>
      <vt:lpstr> Perspectives</vt:lpstr>
      <vt:lpstr> Different ways for building an app </vt:lpstr>
      <vt:lpstr>Qt overview</vt:lpstr>
      <vt:lpstr> What is Qt ?</vt:lpstr>
      <vt:lpstr> What is Qt ?</vt:lpstr>
      <vt:lpstr> UI : several possible options...</vt:lpstr>
      <vt:lpstr> Historical</vt:lpstr>
      <vt:lpstr> Historique releases Qt5 avec les améliorations concernant le mobile</vt:lpstr>
      <vt:lpstr>Focus on QtQuick</vt:lpstr>
      <vt:lpstr> The QtQuick concept</vt:lpstr>
      <vt:lpstr>What is it?</vt:lpstr>
      <vt:lpstr> Overview of modules and QML types</vt:lpstr>
      <vt:lpstr>Thanks ! Let’s start the workshop...</vt:lpstr>
      <vt:lpstr>Présentation PowerPoint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Développement mobile avec </dc:title>
  <cp:lastModifiedBy>Guillaume Charbonnier</cp:lastModifiedBy>
  <cp:revision>51</cp:revision>
  <dcterms:modified xsi:type="dcterms:W3CDTF">2017-03-05T09:55:35Z</dcterms:modified>
</cp:coreProperties>
</file>